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8" r:id="rId3"/>
    <p:sldId id="274" r:id="rId4"/>
    <p:sldId id="259" r:id="rId5"/>
    <p:sldId id="277" r:id="rId6"/>
    <p:sldId id="261" r:id="rId7"/>
    <p:sldId id="262" r:id="rId8"/>
    <p:sldId id="278" r:id="rId9"/>
    <p:sldId id="276" r:id="rId10"/>
    <p:sldId id="260" r:id="rId11"/>
    <p:sldId id="263" r:id="rId12"/>
    <p:sldId id="264" r:id="rId13"/>
    <p:sldId id="279" r:id="rId14"/>
    <p:sldId id="265" r:id="rId15"/>
    <p:sldId id="280" r:id="rId16"/>
    <p:sldId id="266" r:id="rId17"/>
    <p:sldId id="281" r:id="rId18"/>
    <p:sldId id="271" r:id="rId19"/>
    <p:sldId id="267" r:id="rId20"/>
    <p:sldId id="268" r:id="rId21"/>
    <p:sldId id="269" r:id="rId22"/>
    <p:sldId id="282" r:id="rId23"/>
    <p:sldId id="270" r:id="rId24"/>
    <p:sldId id="272" r:id="rId25"/>
    <p:sldId id="283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DE4A49D-D431-4579-9DFD-90DD2DA84A6F}" type="datetimeFigureOut">
              <a:rPr lang="el-GR" smtClean="0"/>
              <a:t>7/7/2020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072A374-2BCF-489C-8DC6-078A701D245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tv.gr/" TargetMode="External"/><Relationship Id="rId2" Type="http://schemas.openxmlformats.org/officeDocument/2006/relationships/hyperlink" Target="https://www.philenews.com/f-me-apopsi/paremvaseis-ston-f/article/908733/paidaggki-plaisiosi-tis-ex-apostaseos-ekpaidefsi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89300" y="1056290"/>
            <a:ext cx="4600863" cy="435128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“</a:t>
            </a:r>
            <a:r>
              <a:rPr lang="el-GR" sz="3200" b="1" dirty="0" smtClean="0"/>
              <a:t>Η </a:t>
            </a:r>
            <a:r>
              <a:rPr lang="el-GR" sz="3200" b="1" dirty="0"/>
              <a:t>μικρή Μαϊμού ταξιδεύει με τη φωνούλα  </a:t>
            </a:r>
            <a:r>
              <a:rPr lang="el-GR" sz="3200" b="1" dirty="0" smtClean="0"/>
              <a:t>«μ»</a:t>
            </a:r>
            <a:r>
              <a:rPr lang="en-US" sz="3200" b="1" dirty="0" smtClean="0"/>
              <a:t>”</a:t>
            </a:r>
            <a:br>
              <a:rPr lang="en-US" sz="3200" b="1" dirty="0" smtClean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 smtClean="0"/>
              <a:t/>
            </a:r>
            <a:br>
              <a:rPr lang="el-GR" sz="3200" b="1" dirty="0" smtClean="0"/>
            </a:br>
            <a:r>
              <a:rPr lang="el-GR" sz="3200" b="1" dirty="0"/>
              <a:t/>
            </a:r>
            <a:br>
              <a:rPr lang="el-GR" sz="3200" b="1" dirty="0"/>
            </a:br>
            <a:r>
              <a:rPr lang="el-GR" sz="3200" b="1" dirty="0"/>
              <a:t>(από το </a:t>
            </a:r>
            <a:r>
              <a:rPr lang="el-GR" sz="3200" b="1" dirty="0" err="1"/>
              <a:t>πολυμεσικό</a:t>
            </a:r>
            <a:r>
              <a:rPr lang="el-GR" sz="3200" b="1" dirty="0"/>
              <a:t> πακέτο μάθησης  “Ένα γράμμα μια ιστορία’’)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27084" y="1388403"/>
            <a:ext cx="4485896" cy="2883877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"</a:t>
            </a:r>
            <a:r>
              <a:rPr lang="el-GR" sz="2800" b="1" dirty="0"/>
              <a:t>Η αξιοποίηση του βίντεο  στην εξ αποστάσεως εκπαίδευση  στο Νηπιαγωγείο</a:t>
            </a:r>
            <a:r>
              <a:rPr lang="el-GR" sz="2800" b="1" dirty="0" smtClean="0"/>
              <a:t>"</a:t>
            </a:r>
            <a:endParaRPr lang="en-US" sz="2800" b="1" dirty="0"/>
          </a:p>
          <a:p>
            <a:endParaRPr lang="el-GR" b="1" dirty="0" smtClean="0"/>
          </a:p>
          <a:p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6290" y="4114625"/>
            <a:ext cx="443011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l-GR" sz="2400" b="1" dirty="0" err="1" smtClean="0">
                <a:solidFill>
                  <a:srgbClr val="424242"/>
                </a:solidFill>
              </a:rPr>
              <a:t>Ροδάτου</a:t>
            </a:r>
            <a:r>
              <a:rPr lang="el-GR" sz="2400" b="1" dirty="0" smtClean="0">
                <a:solidFill>
                  <a:srgbClr val="424242"/>
                </a:solidFill>
              </a:rPr>
              <a:t> Καλλιόπη</a:t>
            </a:r>
            <a:endParaRPr lang="en-US" sz="2400" b="1" dirty="0" smtClean="0">
              <a:solidFill>
                <a:srgbClr val="424242"/>
              </a:solidFill>
            </a:endParaRPr>
          </a:p>
          <a:p>
            <a:pPr>
              <a:spcBef>
                <a:spcPct val="20000"/>
              </a:spcBef>
              <a:buClr>
                <a:srgbClr val="94C600"/>
              </a:buClr>
              <a:buSzPct val="76000"/>
            </a:pPr>
            <a:endParaRPr lang="en-US" sz="2400" b="1" dirty="0">
              <a:solidFill>
                <a:srgbClr val="424242"/>
              </a:solidFill>
            </a:endParaRPr>
          </a:p>
          <a:p>
            <a:pPr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l-GR" sz="2400" b="1" dirty="0" smtClean="0">
                <a:solidFill>
                  <a:srgbClr val="424242"/>
                </a:solidFill>
              </a:rPr>
              <a:t>2</a:t>
            </a:r>
            <a:r>
              <a:rPr lang="el-GR" sz="2400" b="1" baseline="30000" dirty="0" smtClean="0">
                <a:solidFill>
                  <a:srgbClr val="424242"/>
                </a:solidFill>
              </a:rPr>
              <a:t>ο</a:t>
            </a:r>
            <a:r>
              <a:rPr lang="el-GR" sz="2400" b="1" dirty="0" smtClean="0">
                <a:solidFill>
                  <a:srgbClr val="424242"/>
                </a:solidFill>
              </a:rPr>
              <a:t> </a:t>
            </a:r>
            <a:r>
              <a:rPr lang="el-GR" sz="2400" b="1" dirty="0">
                <a:solidFill>
                  <a:srgbClr val="424242"/>
                </a:solidFill>
              </a:rPr>
              <a:t>Νηπιαγωγείο </a:t>
            </a:r>
            <a:r>
              <a:rPr lang="el-GR" sz="2400" b="1" dirty="0" err="1">
                <a:solidFill>
                  <a:srgbClr val="424242"/>
                </a:solidFill>
              </a:rPr>
              <a:t>Οβρυάς</a:t>
            </a:r>
            <a:r>
              <a:rPr lang="el-GR" sz="2400" b="1" dirty="0">
                <a:solidFill>
                  <a:srgbClr val="424242"/>
                </a:solidFill>
              </a:rPr>
              <a:t>   </a:t>
            </a:r>
            <a:endParaRPr lang="el-GR" sz="2400" dirty="0">
              <a:solidFill>
                <a:srgbClr val="424242"/>
              </a:solidFill>
            </a:endParaRPr>
          </a:p>
          <a:p>
            <a:pPr lvl="0">
              <a:spcBef>
                <a:spcPct val="20000"/>
              </a:spcBef>
              <a:buClr>
                <a:srgbClr val="94C600"/>
              </a:buClr>
              <a:buSzPct val="76000"/>
            </a:pPr>
            <a:endParaRPr lang="el-GR" sz="1700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311" y="360608"/>
            <a:ext cx="10226512" cy="7038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2</a:t>
            </a:r>
            <a:r>
              <a:rPr lang="el-GR" sz="3600" b="1" baseline="30000" dirty="0"/>
              <a:t>η</a:t>
            </a:r>
            <a:r>
              <a:rPr lang="el-GR" sz="3600" b="1" dirty="0"/>
              <a:t> </a:t>
            </a:r>
            <a:r>
              <a:rPr lang="el-GR" sz="3600" b="1" dirty="0" err="1" smtClean="0"/>
              <a:t>Τηλεσυνάντηση</a:t>
            </a:r>
            <a:r>
              <a:rPr lang="el-GR" sz="3600" b="1" dirty="0" smtClean="0"/>
              <a:t>       </a:t>
            </a:r>
          </a:p>
          <a:p>
            <a:pPr>
              <a:lnSpc>
                <a:spcPct val="150000"/>
              </a:lnSpc>
            </a:pPr>
            <a:r>
              <a:rPr lang="el-GR" sz="2400" dirty="0" smtClean="0"/>
              <a:t>Χρονική </a:t>
            </a:r>
            <a:r>
              <a:rPr lang="el-GR" sz="2400" dirty="0"/>
              <a:t>διάρκεια 20 λεπτά </a:t>
            </a:r>
            <a:endParaRPr lang="el-GR" sz="2400" dirty="0" smtClean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 smtClean="0"/>
              <a:t>Επικοινωνία-αλληλεπίδραση-ανατροφοδότηση.</a:t>
            </a:r>
            <a:endParaRPr lang="el-GR" sz="28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/>
              <a:t>Παρουσίαση και επιβράβευση ατομικών εργασιών και </a:t>
            </a:r>
            <a:r>
              <a:rPr lang="el-GR" sz="2800" dirty="0" smtClean="0"/>
              <a:t>δραστηριοτήτων </a:t>
            </a:r>
            <a:r>
              <a:rPr lang="el-GR" sz="2800" dirty="0"/>
              <a:t>που προέκυψαν από το εκπαιδευτικό υλικό που στάλθηκε ηλεκτρονικά</a:t>
            </a:r>
            <a:r>
              <a:rPr lang="el-GR" sz="2800" dirty="0" smtClean="0"/>
              <a:t>. </a:t>
            </a:r>
            <a:endParaRPr lang="el-GR" sz="28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/>
              <a:t>Επεξεργασία και προβολή  </a:t>
            </a:r>
            <a:r>
              <a:rPr lang="el-GR" sz="2800" dirty="0" smtClean="0"/>
              <a:t>βίντεο </a:t>
            </a:r>
            <a:r>
              <a:rPr lang="el-GR" sz="2800" dirty="0"/>
              <a:t>βασισμένο </a:t>
            </a:r>
            <a:r>
              <a:rPr lang="el-GR" sz="2800" dirty="0" smtClean="0"/>
              <a:t>στο</a:t>
            </a:r>
            <a:r>
              <a:rPr lang="en-US" sz="2800" dirty="0" smtClean="0"/>
              <a:t> </a:t>
            </a:r>
            <a:r>
              <a:rPr lang="el-GR" sz="2800" dirty="0" smtClean="0"/>
              <a:t> </a:t>
            </a:r>
            <a:r>
              <a:rPr lang="el-GR" sz="2800" dirty="0"/>
              <a:t>υλικό που </a:t>
            </a:r>
            <a:r>
              <a:rPr lang="el-GR" sz="2800" dirty="0" smtClean="0"/>
              <a:t>δημιούργησαν </a:t>
            </a:r>
            <a:r>
              <a:rPr lang="el-GR" sz="2800" dirty="0"/>
              <a:t>και </a:t>
            </a:r>
            <a:r>
              <a:rPr lang="el-GR" sz="2800" dirty="0" smtClean="0"/>
              <a:t>απέστειλαν </a:t>
            </a:r>
            <a:r>
              <a:rPr lang="el-GR" sz="2800" dirty="0"/>
              <a:t>οι </a:t>
            </a:r>
            <a:r>
              <a:rPr lang="el-GR" sz="2800" dirty="0" smtClean="0"/>
              <a:t>μαθητές.(Ατομικές εργασίες, προτεινόμενα μουσικά μοτίβα, εικόνες ) </a:t>
            </a:r>
            <a:endParaRPr lang="el-GR" sz="28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/>
              <a:t>Ολοκλήρωση </a:t>
            </a:r>
            <a:r>
              <a:rPr lang="el-GR" sz="2800" dirty="0" err="1" smtClean="0"/>
              <a:t>τηλεσυνάντησης</a:t>
            </a:r>
            <a:r>
              <a:rPr lang="el-GR" sz="28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l-GR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5909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250" y="349508"/>
            <a:ext cx="108651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Τι έχει προηγηθεί </a:t>
            </a:r>
            <a:r>
              <a:rPr lang="el-GR" sz="4000" b="1" dirty="0" smtClean="0"/>
              <a:t>της προβολής </a:t>
            </a:r>
            <a:r>
              <a:rPr lang="el-GR" sz="4000" b="1" dirty="0"/>
              <a:t>του βίντεο</a:t>
            </a:r>
            <a:r>
              <a:rPr lang="el-GR" sz="4000" b="1" dirty="0" smtClean="0"/>
              <a:t>:</a:t>
            </a:r>
          </a:p>
          <a:p>
            <a:endParaRPr lang="el-GR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Ενημέρωση για τη χρονική διάρκεια της </a:t>
            </a:r>
            <a:r>
              <a:rPr lang="el-GR" sz="2800" dirty="0" smtClean="0"/>
              <a:t>τηλεδιάσκεψης.</a:t>
            </a:r>
            <a:endParaRPr lang="el-GR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 smtClean="0"/>
              <a:t>Υπενθύμιση </a:t>
            </a:r>
            <a:r>
              <a:rPr lang="el-GR" sz="2800" dirty="0"/>
              <a:t>των κανόνων της </a:t>
            </a:r>
            <a:r>
              <a:rPr lang="el-GR" sz="2800" dirty="0" err="1"/>
              <a:t>τηλετάξης</a:t>
            </a:r>
            <a:r>
              <a:rPr lang="el-GR" sz="2800" dirty="0"/>
              <a:t> </a:t>
            </a:r>
            <a:endParaRPr lang="el-GR" sz="2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 smtClean="0"/>
              <a:t>Εμπλοκή </a:t>
            </a:r>
            <a:r>
              <a:rPr lang="el-GR" sz="2800" dirty="0"/>
              <a:t>των παιδιών στη τηλεδιάσκεψη </a:t>
            </a:r>
            <a:endParaRPr lang="el-GR" sz="2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 smtClean="0"/>
              <a:t>Συζήτηση </a:t>
            </a:r>
            <a:r>
              <a:rPr lang="el-GR" sz="2800" dirty="0"/>
              <a:t>(</a:t>
            </a:r>
            <a:r>
              <a:rPr lang="el-GR" sz="2800" dirty="0" smtClean="0"/>
              <a:t>ανίχνευση</a:t>
            </a:r>
            <a:r>
              <a:rPr lang="el-GR" sz="2800" dirty="0"/>
              <a:t>) για τη </a:t>
            </a:r>
            <a:r>
              <a:rPr lang="el-GR" sz="2800" dirty="0" smtClean="0"/>
              <a:t>φωνούλα «μ». </a:t>
            </a:r>
            <a:r>
              <a:rPr lang="el-GR" sz="2800" dirty="0" err="1" smtClean="0"/>
              <a:t>Αφόρμηση</a:t>
            </a:r>
            <a:r>
              <a:rPr lang="el-GR" sz="2800" dirty="0" smtClean="0"/>
              <a:t> </a:t>
            </a:r>
            <a:r>
              <a:rPr lang="el-GR" sz="2800" dirty="0"/>
              <a:t>για την επιλογή της συγκεκριμένης φωνούλας αποτέλεσαν: α) οι αναφορές που έγιναν στη γιορτή της Μητέρας με αποστολή υλικού στα πλαίσια της ασύγχρονης </a:t>
            </a:r>
            <a:r>
              <a:rPr lang="el-GR" sz="2800" dirty="0" err="1" smtClean="0"/>
              <a:t>Εξαε</a:t>
            </a:r>
            <a:r>
              <a:rPr lang="el-GR" sz="2800" dirty="0" smtClean="0"/>
              <a:t> </a:t>
            </a:r>
            <a:r>
              <a:rPr lang="el-GR" sz="2800" dirty="0"/>
              <a:t>και β)κάποια ονόματα ή επίθετα παιδιών που συμμετείχαν στη σύγχρονη </a:t>
            </a:r>
            <a:r>
              <a:rPr lang="el-GR" sz="2800" dirty="0" err="1" smtClean="0"/>
              <a:t>Εξαε</a:t>
            </a:r>
            <a:r>
              <a:rPr lang="el-GR" sz="2800" dirty="0" smtClean="0"/>
              <a:t> </a:t>
            </a:r>
            <a:r>
              <a:rPr lang="el-GR" sz="2800" dirty="0"/>
              <a:t>άρχιζαν από </a:t>
            </a:r>
            <a:r>
              <a:rPr lang="el-GR" sz="2800" dirty="0" smtClean="0"/>
              <a:t>«μ».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19905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1" y="323557"/>
            <a:ext cx="107477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</a:t>
            </a:r>
            <a:r>
              <a:rPr lang="el-GR" sz="4000" b="1" dirty="0"/>
              <a:t>Σύντομη περιγραφή   της ιστορίας του </a:t>
            </a:r>
            <a:r>
              <a:rPr lang="el-GR" sz="4000" b="1" dirty="0" smtClean="0"/>
              <a:t>βίντεο</a:t>
            </a:r>
          </a:p>
          <a:p>
            <a:endParaRPr lang="el-GR" sz="2000" b="1" dirty="0"/>
          </a:p>
          <a:p>
            <a:r>
              <a:rPr lang="el-GR" sz="2000" dirty="0"/>
              <a:t>Η ιστορία αρχίζει με την μικρή Μαϊμού που ξεκινάει από το νησί της για να μεταναστεύσει στην Ελλάδα. </a:t>
            </a:r>
            <a:r>
              <a:rPr lang="el-GR" sz="2000" dirty="0" smtClean="0"/>
              <a:t>…</a:t>
            </a:r>
            <a:endParaRPr lang="el-GR" sz="2000" dirty="0"/>
          </a:p>
          <a:p>
            <a:endParaRPr lang="el-GR" sz="2000" dirty="0" smtClean="0"/>
          </a:p>
          <a:p>
            <a:r>
              <a:rPr lang="el-GR" sz="4000" b="1" dirty="0" smtClean="0"/>
              <a:t> </a:t>
            </a:r>
            <a:r>
              <a:rPr lang="el-GR" sz="4000" b="1" dirty="0"/>
              <a:t>Δ</a:t>
            </a:r>
            <a:r>
              <a:rPr lang="el-GR" sz="4000" b="1" dirty="0" smtClean="0"/>
              <a:t>ραστηριότητες </a:t>
            </a:r>
            <a:r>
              <a:rPr lang="el-GR" sz="4000" b="1" dirty="0"/>
              <a:t>πριν την </a:t>
            </a:r>
            <a:r>
              <a:rPr lang="el-GR" sz="4000" b="1" dirty="0" smtClean="0"/>
              <a:t>προβολή </a:t>
            </a:r>
            <a:r>
              <a:rPr lang="el-GR" sz="4000" b="1" dirty="0"/>
              <a:t>:</a:t>
            </a:r>
          </a:p>
          <a:p>
            <a:r>
              <a:rPr lang="el-GR" sz="2000" b="1" dirty="0"/>
              <a:t> </a:t>
            </a:r>
          </a:p>
          <a:p>
            <a:r>
              <a:rPr lang="el-GR" sz="2000" dirty="0"/>
              <a:t>Ερωτήματα για να κεντρίσουν και να κινητοποιήσουν το ενδιαφέρον των παιδιών</a:t>
            </a:r>
            <a:r>
              <a:rPr lang="el-GR" sz="20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Μ</a:t>
            </a:r>
            <a:r>
              <a:rPr lang="el-GR" sz="2000" dirty="0" smtClean="0"/>
              <a:t>πορεί </a:t>
            </a:r>
            <a:r>
              <a:rPr lang="el-GR" sz="2000" dirty="0"/>
              <a:t>να ταξιδέψει μια μικρή Μαϊμού, με </a:t>
            </a:r>
            <a:r>
              <a:rPr lang="el-GR" sz="2000" dirty="0" smtClean="0"/>
              <a:t>ποιό </a:t>
            </a:r>
            <a:r>
              <a:rPr lang="el-GR" sz="2000" dirty="0"/>
              <a:t>τρόπο;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Που νομίζετε ότι θα ήθελε   να ταξιδέψει;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Θα τα καταφέρει να φτάσει στο προορισμό της;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Είναι δυνατόν μια φωνούλα να τη βοηθήσει να ταξιδέψει;</a:t>
            </a:r>
          </a:p>
          <a:p>
            <a:r>
              <a:rPr lang="el-GR" sz="2000" dirty="0"/>
              <a:t> 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96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91323" y="772510"/>
            <a:ext cx="9329229" cy="5060119"/>
          </a:xfrm>
        </p:spPr>
        <p:txBody>
          <a:bodyPr/>
          <a:lstStyle/>
          <a:p>
            <a:pPr marL="68580" indent="0">
              <a:buNone/>
            </a:pPr>
            <a:r>
              <a:rPr lang="el-GR" sz="4000" b="1" dirty="0"/>
              <a:t>Τι θα ακολουθήσει:</a:t>
            </a:r>
          </a:p>
          <a:p>
            <a:endParaRPr lang="el-GR" b="1" dirty="0"/>
          </a:p>
          <a:p>
            <a:pPr lvl="0" indent="-342900">
              <a:buFont typeface="Arial" panose="020B0604020202020204" pitchFamily="34" charset="0"/>
              <a:buChar char="•"/>
            </a:pPr>
            <a:r>
              <a:rPr lang="el-GR" dirty="0"/>
              <a:t> Αναπαραγωγή και αξιοποίηση του </a:t>
            </a:r>
            <a:r>
              <a:rPr lang="en-US" dirty="0"/>
              <a:t>video</a:t>
            </a:r>
            <a:r>
              <a:rPr lang="el-GR" dirty="0"/>
              <a:t> στην σύγχρονη </a:t>
            </a:r>
            <a:r>
              <a:rPr lang="el-GR" dirty="0" err="1" smtClean="0"/>
              <a:t>Εξαε</a:t>
            </a:r>
            <a:r>
              <a:rPr lang="el-GR" dirty="0"/>
              <a:t>.</a:t>
            </a: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0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855" y="267286"/>
            <a:ext cx="1109892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Δ</a:t>
            </a:r>
            <a:r>
              <a:rPr lang="el-GR" sz="3200" b="1" dirty="0" smtClean="0"/>
              <a:t>ραστηριότητες που έγιναν από την εκπαιδευτικό κατά την</a:t>
            </a:r>
            <a:r>
              <a:rPr lang="el-GR" sz="3200" b="1" dirty="0"/>
              <a:t> </a:t>
            </a:r>
            <a:r>
              <a:rPr lang="el-GR" sz="3200" b="1" dirty="0" smtClean="0"/>
              <a:t>διάρκεια της τηλεδιάσκεψης </a:t>
            </a:r>
            <a:r>
              <a:rPr lang="el-GR" sz="3200" b="1" dirty="0"/>
              <a:t>μετά την </a:t>
            </a:r>
            <a:r>
              <a:rPr lang="el-GR" sz="3200" b="1" dirty="0" smtClean="0"/>
              <a:t>προβολή του βίντεο</a:t>
            </a:r>
            <a:endParaRPr lang="el-GR" sz="3200" b="1" dirty="0"/>
          </a:p>
          <a:p>
            <a:r>
              <a:rPr lang="el-GR" sz="3600" dirty="0"/>
              <a:t> </a:t>
            </a:r>
            <a:r>
              <a:rPr lang="el-G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Ως </a:t>
            </a:r>
            <a:r>
              <a:rPr lang="el-GR" sz="2800" b="1" dirty="0">
                <a:latin typeface="Calibri" panose="020F0502020204030204" pitchFamily="34" charset="0"/>
                <a:cs typeface="Calibri" panose="020F0502020204030204" pitchFamily="34" charset="0"/>
              </a:rPr>
              <a:t>προς την αξιοποίηση της παρατήρησης </a:t>
            </a:r>
            <a:r>
              <a:rPr lang="el-G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της προαγωγής της γλώσσας ζητείται </a:t>
            </a:r>
            <a:r>
              <a:rPr lang="el-GR" sz="2800" b="1" dirty="0">
                <a:latin typeface="Calibri" panose="020F0502020204030204" pitchFamily="34" charset="0"/>
                <a:cs typeface="Calibri" panose="020F0502020204030204" pitchFamily="34" charset="0"/>
              </a:rPr>
              <a:t>από την ομάδα</a:t>
            </a:r>
            <a:r>
              <a:rPr lang="el-G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l-GR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</a:t>
            </a:r>
            <a:r>
              <a:rPr lang="el-GR" sz="2400" dirty="0" smtClean="0"/>
              <a:t>α πουν λεξούλες που </a:t>
            </a:r>
            <a:r>
              <a:rPr lang="el-GR" sz="2400" dirty="0"/>
              <a:t>ά</a:t>
            </a:r>
            <a:r>
              <a:rPr lang="el-GR" sz="2400" dirty="0" smtClean="0"/>
              <a:t>κουσαν και </a:t>
            </a:r>
            <a:r>
              <a:rPr lang="el-GR" sz="2400" dirty="0"/>
              <a:t>ά</a:t>
            </a:r>
            <a:r>
              <a:rPr lang="el-GR" sz="2400" dirty="0" smtClean="0"/>
              <a:t>ρχιζαν με τη φωνούλα &lt;&lt;μ&gt;&gt;</a:t>
            </a:r>
            <a:endParaRPr lang="el-GR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/>
              <a:t>Να περιγράψουν τα χαρακτηριστικά της μικρής Μαϊμούς και του Μάγειρα.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/>
              <a:t>Να περιγράψουν το ταξίδι της Μαϊμούς.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/>
              <a:t>Να περιγράψουν τα συναισθήματα των ηρώων στις διάφορες καταστάσεις που βιώνουν κατά την εξέλιξη της </a:t>
            </a:r>
            <a:r>
              <a:rPr lang="el-GR" sz="2400" dirty="0" smtClean="0"/>
              <a:t>ιστορίας (</a:t>
            </a:r>
            <a:r>
              <a:rPr lang="el-GR" sz="2400" dirty="0"/>
              <a:t>γνωριμία-απόρριψη-προσπάθεια </a:t>
            </a:r>
            <a:r>
              <a:rPr lang="el-GR" sz="2400" dirty="0" smtClean="0"/>
              <a:t>προσέγγισης-αποδοχή-ευχάριστο </a:t>
            </a:r>
            <a:r>
              <a:rPr lang="el-GR" sz="2400" dirty="0"/>
              <a:t>τέλος).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/>
              <a:t>Να περιγράψουν τις προσπάθειες του Μάγειρα  για να κερδίσει την αγάπη της Μαϊμούς</a:t>
            </a:r>
            <a:r>
              <a:rPr lang="el-GR" sz="2400" dirty="0" smtClean="0"/>
              <a:t>.</a:t>
            </a:r>
          </a:p>
          <a:p>
            <a:pPr lvl="0"/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8385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84334" y="808742"/>
            <a:ext cx="9297697" cy="5212266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sz="2800" b="1" dirty="0">
                <a:solidFill>
                  <a:prstClr val="black"/>
                </a:solidFill>
              </a:rPr>
              <a:t>Ως προς την αξιοποίηση της ερμηνείας του βίντεο: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sz="2800" dirty="0">
                <a:solidFill>
                  <a:prstClr val="black"/>
                </a:solidFill>
              </a:rPr>
              <a:t> 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sz="2800" dirty="0">
                <a:solidFill>
                  <a:prstClr val="black"/>
                </a:solidFill>
              </a:rPr>
              <a:t>Να διαφοροποιήσουν την εξέλιξη της ιστορίας  που </a:t>
            </a:r>
            <a:r>
              <a:rPr lang="el-GR" sz="2800" dirty="0" smtClean="0">
                <a:solidFill>
                  <a:prstClr val="black"/>
                </a:solidFill>
              </a:rPr>
              <a:t>έγινε </a:t>
            </a:r>
            <a:r>
              <a:rPr lang="el-GR" sz="2800" dirty="0">
                <a:solidFill>
                  <a:prstClr val="black"/>
                </a:solidFill>
              </a:rPr>
              <a:t>με δυο τρόπους: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sz="2800" dirty="0">
                <a:solidFill>
                  <a:prstClr val="black"/>
                </a:solidFill>
              </a:rPr>
              <a:t>α) με διακοπή του βίντεο σε κάποιο σημείο, όπου οι </a:t>
            </a:r>
            <a:r>
              <a:rPr lang="el-GR" sz="2800" dirty="0" smtClean="0">
                <a:solidFill>
                  <a:prstClr val="black"/>
                </a:solidFill>
              </a:rPr>
              <a:t>μαθητές κλήθηκαν </a:t>
            </a:r>
            <a:r>
              <a:rPr lang="el-GR" sz="2800" dirty="0">
                <a:solidFill>
                  <a:prstClr val="black"/>
                </a:solidFill>
              </a:rPr>
              <a:t>να προβλέψουν τη μελλοντική εξέλιξη.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sz="2800" dirty="0" smtClean="0">
                <a:solidFill>
                  <a:prstClr val="black"/>
                </a:solidFill>
              </a:rPr>
              <a:t>β)ολοκληρώθηκε </a:t>
            </a:r>
            <a:r>
              <a:rPr lang="el-GR" sz="2800" dirty="0">
                <a:solidFill>
                  <a:prstClr val="black"/>
                </a:solidFill>
              </a:rPr>
              <a:t>η προβολή του βίντεο και </a:t>
            </a:r>
            <a:r>
              <a:rPr lang="el-GR" sz="2800" dirty="0" smtClean="0">
                <a:solidFill>
                  <a:prstClr val="black"/>
                </a:solidFill>
              </a:rPr>
              <a:t>ζητήθηκε από τα </a:t>
            </a:r>
            <a:r>
              <a:rPr lang="el-GR" sz="2800" dirty="0">
                <a:solidFill>
                  <a:prstClr val="black"/>
                </a:solidFill>
              </a:rPr>
              <a:t>παιδιά να συνεχίσουν την ιστορία στο μέλλον (πχ ότι παντρεύτηκαν …..) ή ακόμα να δώσουν ένα δικό τους διαφορετικό τίτλο στην ιστορία.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l-GR" sz="2800" dirty="0">
              <a:solidFill>
                <a:prstClr val="black"/>
              </a:solidFill>
            </a:endParaRP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85373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3105" y="630621"/>
            <a:ext cx="969086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Ως προς την αξιοποίηση των εικόνων του </a:t>
            </a:r>
            <a:r>
              <a:rPr lang="el-GR" sz="2800" b="1" dirty="0" smtClean="0"/>
              <a:t>βίντεο</a:t>
            </a:r>
          </a:p>
          <a:p>
            <a:endParaRPr lang="el-GR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Τι γνωρίζουν για το τόπο που ζούσε η Μαϊμού.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Τι γνωρίζουν για το εσωτερικό ενός καραβιού.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Ποια άλλα </a:t>
            </a:r>
            <a:r>
              <a:rPr lang="el-GR" sz="2800" dirty="0" smtClean="0"/>
              <a:t>επαγγέλματα </a:t>
            </a:r>
            <a:r>
              <a:rPr lang="el-GR" sz="2800" dirty="0"/>
              <a:t>γνωρίζουν που αρχίζουν με τη φωνούλα </a:t>
            </a:r>
            <a:r>
              <a:rPr lang="el-GR" sz="2800" dirty="0" smtClean="0"/>
              <a:t>«μ»</a:t>
            </a:r>
            <a:endParaRPr lang="el-GR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Αν έχουν  ταξιδέψει με καράβι ή έχουν παρακολουθήσει μια μουσική συναυλία ή μια παράσταση ενός μάγου</a:t>
            </a:r>
            <a:r>
              <a:rPr lang="el-GR" sz="2800" dirty="0" smtClean="0"/>
              <a:t>.</a:t>
            </a:r>
          </a:p>
          <a:p>
            <a:pPr lvl="0"/>
            <a:endParaRPr lang="el-GR" sz="2000" dirty="0"/>
          </a:p>
          <a:p>
            <a:r>
              <a:rPr lang="el-G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521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96730" y="794397"/>
            <a:ext cx="9817960" cy="5196500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sz="4000" b="1" dirty="0">
                <a:solidFill>
                  <a:prstClr val="black"/>
                </a:solidFill>
              </a:rPr>
              <a:t>Ως προς την προαγωγή της κριτικής </a:t>
            </a:r>
            <a:r>
              <a:rPr lang="el-GR" sz="4000" b="1" dirty="0" smtClean="0">
                <a:solidFill>
                  <a:prstClr val="black"/>
                </a:solidFill>
              </a:rPr>
              <a:t>σκέψης</a:t>
            </a:r>
            <a:endParaRPr lang="el-GR" sz="40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sz="2000" b="1" dirty="0">
                <a:solidFill>
                  <a:prstClr val="black"/>
                </a:solidFill>
              </a:rPr>
              <a:t> </a:t>
            </a:r>
            <a:endParaRPr lang="el-GR" sz="2000" dirty="0">
              <a:solidFill>
                <a:prstClr val="black"/>
              </a:solidFill>
            </a:endParaRP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Να εκφράσουν την άποψή τους αν συμφωνούν ή διαφωνούν με τους τρόπους που χρησιμοποίησε ο μάγειρας για να αρέσει στη Μαϊμού.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Να εκφράσουν την άποψή τους αν η συμπεριφορά της Μαϊμούς ήταν σωστή ή λάθος.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Να εκφράσουν την άποψη τους  για το μέσο μεταφοράς που επέλεξε η Μαϊμού για να ταξιδέψει (με βάση την ασφάλεια, την άνεση, την ταχύτητα κλπ) και να προτείνουν την δική τους προτίμηση.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13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2020" y="1016662"/>
            <a:ext cx="105979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Ολοκλήρωση της </a:t>
            </a:r>
            <a:r>
              <a:rPr lang="el-GR" sz="4000" b="1" dirty="0" err="1"/>
              <a:t>τηλεσυνάντησης</a:t>
            </a:r>
            <a:endParaRPr lang="el-GR" sz="4000" b="1" dirty="0"/>
          </a:p>
          <a:p>
            <a:endParaRPr lang="el-GR" sz="2800" dirty="0"/>
          </a:p>
          <a:p>
            <a:r>
              <a:rPr lang="el-GR" sz="2800" dirty="0"/>
              <a:t>Ζητάμε από τα παιδιά: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Να περιγράψουν κάποια σκέψη ή κάποιο συναίσθημά τους από την εμπειρία τους κατά τη διάρκεια της </a:t>
            </a:r>
            <a:r>
              <a:rPr lang="el-GR" sz="2800" dirty="0" err="1"/>
              <a:t>τηλεσυνάντησης</a:t>
            </a:r>
            <a:r>
              <a:rPr lang="el-GR" sz="2800" dirty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Υπενθυμίζουμε την επόμενη </a:t>
            </a:r>
            <a:r>
              <a:rPr lang="el-GR" sz="2800" dirty="0" err="1"/>
              <a:t>τηλεσυνάντησή</a:t>
            </a:r>
            <a:r>
              <a:rPr lang="el-GR" sz="2800" dirty="0"/>
              <a:t> μας και </a:t>
            </a:r>
            <a:r>
              <a:rPr lang="el-GR" sz="2800" dirty="0" smtClean="0"/>
              <a:t>τους ενημερώνουμε για το τι </a:t>
            </a:r>
            <a:r>
              <a:rPr lang="el-GR" sz="2800" dirty="0"/>
              <a:t>θα </a:t>
            </a:r>
            <a:r>
              <a:rPr lang="el-GR" sz="2800" dirty="0" smtClean="0"/>
              <a:t>μπορούν  </a:t>
            </a:r>
            <a:r>
              <a:rPr lang="el-GR" sz="2800" dirty="0"/>
              <a:t>να έχουν κάνει μέχρι τότε  με το υλικό που θα </a:t>
            </a:r>
            <a:r>
              <a:rPr lang="el-GR" sz="2800" dirty="0" smtClean="0"/>
              <a:t>τους </a:t>
            </a:r>
            <a:r>
              <a:rPr lang="el-GR" sz="2800" dirty="0"/>
              <a:t>αποσταλεί ηλεκτρονικά.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dirty="0"/>
              <a:t>Ευχαριστούμε τους γονείς για την τεχνική υποστήριξή </a:t>
            </a:r>
            <a:r>
              <a:rPr lang="el-GR" sz="2800" dirty="0" smtClean="0"/>
              <a:t>τους.</a:t>
            </a:r>
            <a:endParaRPr lang="el-GR" sz="2800" dirty="0"/>
          </a:p>
          <a:p>
            <a:r>
              <a:rPr lang="el-GR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77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5587" y="793126"/>
            <a:ext cx="1074771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Εκπαιδευτικός σχεδιασμός δράσεων κατά την Ασύγχρονη εξ αποστάσεως εκπαίδευση.</a:t>
            </a:r>
            <a:endParaRPr lang="el-GR" sz="2000" dirty="0"/>
          </a:p>
          <a:p>
            <a:r>
              <a:rPr lang="el-GR" sz="2000" b="1" dirty="0"/>
              <a:t> </a:t>
            </a:r>
            <a:endParaRPr lang="el-GR" sz="2000" dirty="0"/>
          </a:p>
          <a:p>
            <a:r>
              <a:rPr lang="el-GR" sz="2000" dirty="0"/>
              <a:t>Βασικός της στόχος  της ασύγχρονης </a:t>
            </a:r>
            <a:r>
              <a:rPr lang="el-GR" sz="2000" dirty="0" smtClean="0"/>
              <a:t>εξ </a:t>
            </a:r>
            <a:r>
              <a:rPr lang="el-GR" sz="2000" dirty="0"/>
              <a:t>αποστάσεως εκπαίδευσης είναι να προσφέρει πρόσβαση σε όλους μαθητές/</a:t>
            </a:r>
            <a:r>
              <a:rPr lang="el-GR" sz="2000" dirty="0" err="1"/>
              <a:t>τριες</a:t>
            </a:r>
            <a:r>
              <a:rPr lang="el-GR" sz="2000" dirty="0"/>
              <a:t>  σε κατάλληλα προσαρμοσμένο εκπαιδευτικό υλικό που να ενισχύει την εκπαιδευτική τους </a:t>
            </a:r>
            <a:r>
              <a:rPr lang="el-GR" sz="2000" dirty="0" smtClean="0"/>
              <a:t>πορεία μέσα από ευχάριστες και δημιουργικές δραστηριότητες.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dirty="0"/>
          </a:p>
          <a:p>
            <a:r>
              <a:rPr lang="el-GR" sz="2000" b="1" dirty="0"/>
              <a:t>Ο ρόλος του εκπαιδευτικού  στην ασύγχρονη </a:t>
            </a:r>
            <a:r>
              <a:rPr lang="el-GR" sz="2000" b="1" dirty="0" err="1"/>
              <a:t>Ε</a:t>
            </a:r>
            <a:r>
              <a:rPr lang="el-GR" sz="2000" b="1" dirty="0" err="1" smtClean="0"/>
              <a:t>ξαε</a:t>
            </a:r>
            <a:r>
              <a:rPr lang="el-GR" sz="2000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 smtClean="0"/>
              <a:t>Η Εξεύρεση </a:t>
            </a:r>
            <a:r>
              <a:rPr lang="el-GR" sz="2000" dirty="0"/>
              <a:t>αποτελεσματικού τρόπου επικοινωνίας για επίλυση </a:t>
            </a:r>
            <a:r>
              <a:rPr lang="el-GR" sz="2000" dirty="0" smtClean="0"/>
              <a:t>αποριών.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Ο</a:t>
            </a:r>
            <a:r>
              <a:rPr lang="el-GR" sz="2000" dirty="0" smtClean="0"/>
              <a:t>ι </a:t>
            </a:r>
            <a:r>
              <a:rPr lang="el-GR" sz="2000" dirty="0"/>
              <a:t>δραστηριότητες να είναι </a:t>
            </a:r>
            <a:r>
              <a:rPr lang="el-GR" sz="2000" dirty="0" smtClean="0"/>
              <a:t>δομημένες,  </a:t>
            </a:r>
            <a:r>
              <a:rPr lang="el-GR" sz="2000" dirty="0"/>
              <a:t>να κινητοποιούν  και να ενθαρρύνουν τα </a:t>
            </a:r>
            <a:r>
              <a:rPr lang="el-GR" sz="2000" dirty="0" smtClean="0"/>
              <a:t>παιδιά. 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 smtClean="0"/>
              <a:t>Η Προσαρμογή </a:t>
            </a:r>
            <a:r>
              <a:rPr lang="el-GR" sz="2000" dirty="0"/>
              <a:t>του εκπαιδευτικού υλικού στις  </a:t>
            </a:r>
            <a:r>
              <a:rPr lang="el-GR" sz="2000" dirty="0" smtClean="0"/>
              <a:t>γνώσεις </a:t>
            </a:r>
            <a:r>
              <a:rPr lang="el-GR" sz="2000" dirty="0"/>
              <a:t>και εμπειρίες των παιδιών- σύνδεση των νέων πληροφοριών με τις προϋπάρχουσες </a:t>
            </a:r>
            <a:r>
              <a:rPr lang="el-GR" sz="2000" dirty="0" smtClean="0"/>
              <a:t>γνώσεις.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 smtClean="0"/>
              <a:t>Ο ορισμός </a:t>
            </a:r>
            <a:r>
              <a:rPr lang="el-GR" sz="2000" dirty="0"/>
              <a:t>των  κανόνων για αποτελεσματική </a:t>
            </a:r>
            <a:r>
              <a:rPr lang="el-GR" sz="2000" dirty="0" smtClean="0"/>
              <a:t>εξ </a:t>
            </a:r>
            <a:r>
              <a:rPr lang="el-GR" sz="2000" dirty="0"/>
              <a:t>αποστάσεως διδασκαλία (π.χ. πότε θα στείλουν τις ζωγραφιές τους τα παιδιά και με ποιο τρόπο </a:t>
            </a:r>
            <a:r>
              <a:rPr lang="el-GR" sz="2000" dirty="0" err="1"/>
              <a:t>κτλ</a:t>
            </a:r>
            <a:r>
              <a:rPr lang="el-GR" sz="20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7604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3385" y="972854"/>
            <a:ext cx="1025534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Το βίντεο  στην </a:t>
            </a:r>
            <a:r>
              <a:rPr lang="el-GR" sz="3200" b="1" dirty="0" err="1"/>
              <a:t>ΕξΑΕ</a:t>
            </a:r>
            <a:r>
              <a:rPr lang="el-GR" sz="3200" b="1" dirty="0"/>
              <a:t> είναι ένα απλό εργαλείο παρουσίασης ή κάτι </a:t>
            </a:r>
            <a:r>
              <a:rPr lang="el-GR" sz="3200" b="1" dirty="0" smtClean="0"/>
              <a:t>παραπάνω</a:t>
            </a:r>
            <a:r>
              <a:rPr lang="el-GR" sz="3200" b="1" dirty="0"/>
              <a:t>;</a:t>
            </a:r>
            <a:endParaRPr lang="en-US" sz="3200" b="1" dirty="0" smtClean="0"/>
          </a:p>
          <a:p>
            <a:endParaRPr lang="el-GR" sz="32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3200" dirty="0"/>
              <a:t>Είναι το κύριο ψηφιακό μέσο επικοινωνίας με τους μαθητές/</a:t>
            </a:r>
            <a:r>
              <a:rPr lang="el-GR" sz="3200" dirty="0" err="1"/>
              <a:t>τριες</a:t>
            </a:r>
            <a:r>
              <a:rPr lang="el-GR" sz="3200" dirty="0" smtClean="0"/>
              <a:t>.</a:t>
            </a:r>
            <a:endParaRPr lang="el-GR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3200" dirty="0"/>
              <a:t>Κρατά το ενδιαφέρον τους και τους ενεργοποιεί.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3200" dirty="0"/>
              <a:t>Προάγει την </a:t>
            </a:r>
            <a:r>
              <a:rPr lang="el-GR" sz="3200" dirty="0" err="1"/>
              <a:t>συνεργατικότητα</a:t>
            </a:r>
            <a:r>
              <a:rPr lang="el-GR" sz="3200" dirty="0"/>
              <a:t> και τη δημιουργικότητα </a:t>
            </a:r>
            <a:r>
              <a:rPr lang="el-GR" sz="3200" dirty="0" smtClean="0"/>
              <a:t>μέσα </a:t>
            </a:r>
            <a:r>
              <a:rPr lang="el-GR" sz="3200" dirty="0"/>
              <a:t>από το </a:t>
            </a:r>
            <a:r>
              <a:rPr lang="el-GR" sz="3200" dirty="0" smtClean="0"/>
              <a:t>διάλογο.</a:t>
            </a:r>
            <a:endParaRPr lang="el-GR" sz="3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3200" dirty="0"/>
              <a:t>Ε</a:t>
            </a:r>
            <a:r>
              <a:rPr lang="el-GR" sz="3200" dirty="0" smtClean="0"/>
              <a:t>μπλέκει τους μαθητές/</a:t>
            </a:r>
            <a:r>
              <a:rPr lang="el-GR" sz="3200" dirty="0" err="1" smtClean="0"/>
              <a:t>τριες</a:t>
            </a:r>
            <a:r>
              <a:rPr lang="el-GR" sz="3200" dirty="0" smtClean="0"/>
              <a:t> σε  </a:t>
            </a:r>
            <a:r>
              <a:rPr lang="el-GR" sz="3200" dirty="0"/>
              <a:t>συναισθηματικές </a:t>
            </a:r>
            <a:r>
              <a:rPr lang="el-GR" sz="3200" dirty="0" smtClean="0"/>
              <a:t>καταστάσεις.</a:t>
            </a:r>
            <a:endParaRPr lang="en-US" sz="32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28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453" y="1130996"/>
            <a:ext cx="108039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Ως προς τις οδηγίες για τους γονείς/κηδεμόνες</a:t>
            </a:r>
            <a:endParaRPr lang="el-GR" sz="2000" dirty="0"/>
          </a:p>
          <a:p>
            <a:r>
              <a:rPr lang="el-GR" sz="20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 smtClean="0"/>
              <a:t>Το </a:t>
            </a:r>
            <a:r>
              <a:rPr lang="el-GR" sz="2000" dirty="0"/>
              <a:t>κείμενο οδηγιών πρέπει να είναι σαφές, </a:t>
            </a:r>
            <a:r>
              <a:rPr lang="el-GR" sz="2000" dirty="0" smtClean="0"/>
              <a:t>επεξηγηματικό, φιλικό και </a:t>
            </a:r>
            <a:r>
              <a:rPr lang="el-GR" sz="2000" dirty="0"/>
              <a:t>κατανοητό.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Τονίζεται ότι ο ρόλος τους οφείλει να είναι υποστηρικτικός και όχι </a:t>
            </a:r>
            <a:r>
              <a:rPr lang="el-GR" sz="2000" dirty="0" smtClean="0"/>
              <a:t>παρεμβατικός.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Οι οδηγίες στέλνονται σε </a:t>
            </a:r>
            <a:r>
              <a:rPr lang="el-GR" sz="2000" dirty="0" smtClean="0"/>
              <a:t>εβδομαδιαία </a:t>
            </a:r>
            <a:r>
              <a:rPr lang="el-GR" sz="2000" dirty="0"/>
              <a:t>βάση. Επιθυμητό είναι να είναι γραμμένες με τρόπο που να δείχνει ότι </a:t>
            </a:r>
            <a:r>
              <a:rPr lang="el-GR" sz="2000" dirty="0" smtClean="0"/>
              <a:t>απευθύνονται  </a:t>
            </a:r>
            <a:r>
              <a:rPr lang="el-GR" sz="2000" dirty="0"/>
              <a:t>στα ίδια τα παιδιά ως προς  τον τρόπο αξιοποίησης και χρήσης του υλικού</a:t>
            </a:r>
            <a:r>
              <a:rPr lang="el-GR" sz="2000" dirty="0" smtClean="0"/>
              <a:t>.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Οδηγίες </a:t>
            </a:r>
            <a:r>
              <a:rPr lang="el-GR" sz="2000" dirty="0" smtClean="0"/>
              <a:t>αναζήτησης </a:t>
            </a:r>
            <a:r>
              <a:rPr lang="el-GR" sz="2000" dirty="0"/>
              <a:t>και επεξεργασίας πληροφοριακού υλικού (έντυπου-ψηφιακού)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Οδηγίες για τον τρόπο (</a:t>
            </a:r>
            <a:r>
              <a:rPr lang="el-GR" sz="2000" dirty="0" smtClean="0"/>
              <a:t>λήψη </a:t>
            </a:r>
            <a:r>
              <a:rPr lang="el-GR" sz="2000" dirty="0"/>
              <a:t>φωτογραφιών με κινητό </a:t>
            </a:r>
            <a:r>
              <a:rPr lang="el-GR" sz="2000" dirty="0" smtClean="0"/>
              <a:t>τηλέφωνο</a:t>
            </a:r>
            <a:r>
              <a:rPr lang="el-GR" sz="2000" dirty="0"/>
              <a:t>, αποστολή </a:t>
            </a:r>
            <a:r>
              <a:rPr lang="el-GR" sz="2000" dirty="0" smtClean="0"/>
              <a:t>υλικού </a:t>
            </a:r>
            <a:r>
              <a:rPr lang="el-GR" sz="2000" dirty="0"/>
              <a:t>με </a:t>
            </a:r>
            <a:r>
              <a:rPr lang="en-US" sz="2000" dirty="0"/>
              <a:t>email</a:t>
            </a:r>
            <a:r>
              <a:rPr lang="el-GR" sz="2000" dirty="0"/>
              <a:t>) και το χρόνο αποστολής του υλικού που έχουν ετοιμάσει τα παιδιά.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 </a:t>
            </a:r>
            <a:r>
              <a:rPr lang="el-GR" sz="2000" dirty="0" smtClean="0"/>
              <a:t>Αποστολή ευχαριστίας –επιβράβευσης . (</a:t>
            </a:r>
            <a:r>
              <a:rPr lang="el-GR" sz="2000" dirty="0"/>
              <a:t>Στα πλαίσια </a:t>
            </a:r>
            <a:r>
              <a:rPr lang="el-GR" sz="2000" dirty="0" smtClean="0"/>
              <a:t>της </a:t>
            </a:r>
            <a:r>
              <a:rPr lang="el-GR" sz="2000" dirty="0"/>
              <a:t>ενδυνάμωσης και ενίσχυσης της επικοινωνίας και της συνεργασίας μεταξύ </a:t>
            </a:r>
            <a:r>
              <a:rPr lang="el-GR" sz="2000" dirty="0" smtClean="0"/>
              <a:t>σχολείου </a:t>
            </a:r>
            <a:r>
              <a:rPr lang="el-GR" sz="2000" dirty="0"/>
              <a:t>και οικογένειας</a:t>
            </a:r>
            <a:r>
              <a:rPr lang="el-GR" sz="2000" dirty="0" smtClean="0"/>
              <a:t>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43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509" y="182880"/>
            <a:ext cx="1097256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/>
              <a:t>Προτεινόμενες δραστηριότητες </a:t>
            </a:r>
            <a:r>
              <a:rPr lang="el-GR" sz="3200" b="1" dirty="0" smtClean="0"/>
              <a:t>προς τους μαθητές</a:t>
            </a:r>
            <a:r>
              <a:rPr lang="en-US" sz="3200" b="1" dirty="0" smtClean="0"/>
              <a:t> </a:t>
            </a:r>
            <a:r>
              <a:rPr lang="el-GR" sz="3200" b="1" dirty="0" smtClean="0"/>
              <a:t>στην ασύγχρονη </a:t>
            </a:r>
            <a:r>
              <a:rPr lang="el-GR" sz="3200" b="1" dirty="0" err="1" smtClean="0"/>
              <a:t>εξαε</a:t>
            </a:r>
            <a:r>
              <a:rPr lang="el-GR" sz="3200" b="1" dirty="0" smtClean="0"/>
              <a:t>(με τη υποστήριξη των γονέων )</a:t>
            </a:r>
            <a:endParaRPr lang="el-GR" sz="3200" dirty="0"/>
          </a:p>
          <a:p>
            <a:r>
              <a:rPr lang="el-GR" sz="2000" b="1" dirty="0"/>
              <a:t> 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Η μικρή </a:t>
            </a:r>
            <a:r>
              <a:rPr lang="el-GR" sz="2000" dirty="0" smtClean="0"/>
              <a:t>Μαϊμού θα ήθελε </a:t>
            </a:r>
            <a:r>
              <a:rPr lang="el-GR" sz="2000" dirty="0"/>
              <a:t>να βρείτε λεξούλες που να αρχίζουν με τη φωνούλα </a:t>
            </a:r>
            <a:r>
              <a:rPr lang="el-GR" sz="2000" dirty="0" smtClean="0"/>
              <a:t>«μ» </a:t>
            </a:r>
          </a:p>
          <a:p>
            <a:pPr lvl="0"/>
            <a:r>
              <a:rPr lang="el-GR" sz="2000" dirty="0" smtClean="0"/>
              <a:t>για </a:t>
            </a:r>
            <a:r>
              <a:rPr lang="el-GR" sz="2000" dirty="0"/>
              <a:t>να την συντροφεύουν στο ταξίδι </a:t>
            </a:r>
            <a:r>
              <a:rPr lang="el-GR" sz="2000" dirty="0" smtClean="0"/>
              <a:t>της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Ζωγραφίστε από την ιστορία  όποια σκηνή  σας άρεσε περισσότερο</a:t>
            </a:r>
            <a:r>
              <a:rPr lang="el-GR" sz="2000" dirty="0" smtClean="0"/>
              <a:t>.(λήψη και αποστολή φωτογραφίας με χρήση  ψηφιακού μέσου)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Π</a:t>
            </a:r>
            <a:r>
              <a:rPr lang="el-GR" sz="2000" dirty="0" smtClean="0"/>
              <a:t>ροτείνετε </a:t>
            </a:r>
            <a:r>
              <a:rPr lang="el-GR" sz="2000" dirty="0"/>
              <a:t>στο φίλο μας το </a:t>
            </a:r>
            <a:r>
              <a:rPr lang="el-GR" sz="2000" dirty="0" smtClean="0"/>
              <a:t>Μάγειρα </a:t>
            </a:r>
            <a:r>
              <a:rPr lang="el-GR" sz="2000" dirty="0"/>
              <a:t>μια </a:t>
            </a:r>
            <a:r>
              <a:rPr lang="el-GR" sz="2000" dirty="0" smtClean="0"/>
              <a:t>ωραία </a:t>
            </a:r>
            <a:r>
              <a:rPr lang="el-GR" sz="2000" dirty="0"/>
              <a:t>μαγειρική συνταγή με ένα υλικό που να αρχίζει από τη φωνούλα </a:t>
            </a:r>
            <a:r>
              <a:rPr lang="el-GR" sz="2000" dirty="0" smtClean="0"/>
              <a:t>«μ», ή </a:t>
            </a:r>
            <a:r>
              <a:rPr lang="el-GR" sz="2000" dirty="0"/>
              <a:t>μια μουσική ή ένα τραγούδι </a:t>
            </a:r>
            <a:r>
              <a:rPr lang="el-GR" sz="2000" dirty="0" smtClean="0"/>
              <a:t>(μπορείτε να αναζητήσετε </a:t>
            </a:r>
            <a:r>
              <a:rPr lang="el-GR" sz="2000" dirty="0"/>
              <a:t>πληροφορίες στο διαδίκτυο πχ μαγειρική </a:t>
            </a:r>
            <a:r>
              <a:rPr lang="el-GR" sz="2000" dirty="0" smtClean="0"/>
              <a:t>συνταγή, </a:t>
            </a:r>
            <a:r>
              <a:rPr lang="el-GR" sz="2000" dirty="0"/>
              <a:t>μουσική ή </a:t>
            </a:r>
            <a:r>
              <a:rPr lang="el-GR" sz="2000" dirty="0" smtClean="0"/>
              <a:t>τραγούδι από </a:t>
            </a:r>
            <a:r>
              <a:rPr lang="en-US" sz="2000" dirty="0" err="1" smtClean="0"/>
              <a:t>youtube</a:t>
            </a:r>
            <a:r>
              <a:rPr lang="el-GR" sz="2000" dirty="0" smtClean="0"/>
              <a:t>.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Για να βοηθήσετε τη </a:t>
            </a:r>
            <a:r>
              <a:rPr lang="el-GR" sz="2000" dirty="0" smtClean="0"/>
              <a:t>Μαϊμού </a:t>
            </a:r>
            <a:r>
              <a:rPr lang="el-GR" sz="2000" dirty="0"/>
              <a:t>να μην ξεχάσει τη διαδρομή που έκανε από τη χώρα της </a:t>
            </a:r>
            <a:endParaRPr lang="el-GR" sz="2000" dirty="0" smtClean="0"/>
          </a:p>
          <a:p>
            <a:pPr lvl="0"/>
            <a:r>
              <a:rPr lang="el-GR" sz="2000" dirty="0" smtClean="0"/>
              <a:t>στην Ελλάδα</a:t>
            </a:r>
            <a:r>
              <a:rPr lang="el-GR" sz="2000" dirty="0"/>
              <a:t>,  προσπαθήστε να σχεδιάσετε αυτή τη </a:t>
            </a:r>
            <a:r>
              <a:rPr lang="el-GR" sz="2000" dirty="0" smtClean="0"/>
              <a:t>διαδρομή (για να βοηθηθείτε θυμηθείτε τις </a:t>
            </a:r>
            <a:r>
              <a:rPr lang="el-GR" sz="2000" dirty="0"/>
              <a:t>διαδρομές που σχεδιάζατε για το προγραμματιζόμενο παιχνίδι </a:t>
            </a:r>
            <a:r>
              <a:rPr lang="en-US" sz="2000" dirty="0" err="1"/>
              <a:t>beebot</a:t>
            </a:r>
            <a:r>
              <a:rPr lang="en-US" sz="2000" dirty="0"/>
              <a:t> </a:t>
            </a:r>
            <a:r>
              <a:rPr lang="el-GR" sz="2000" dirty="0"/>
              <a:t>στο σχολείο</a:t>
            </a:r>
            <a:r>
              <a:rPr lang="el-GR" sz="2000" dirty="0" smtClean="0"/>
              <a:t>).</a:t>
            </a:r>
          </a:p>
          <a:p>
            <a:pPr lvl="0"/>
            <a:r>
              <a:rPr lang="el-GR" sz="2000" dirty="0" smtClean="0"/>
              <a:t> Επίσης </a:t>
            </a:r>
            <a:r>
              <a:rPr lang="el-GR" sz="2000" dirty="0"/>
              <a:t>μπορείτε να αναζητήσετε πληροφορίες στο διαδίκτυο πχ εικόνες,  χρήση </a:t>
            </a:r>
            <a:r>
              <a:rPr lang="en-US" sz="2000" dirty="0"/>
              <a:t>google earth</a:t>
            </a:r>
            <a:r>
              <a:rPr lang="el-GR" sz="2000" dirty="0"/>
              <a:t>, </a:t>
            </a:r>
            <a:r>
              <a:rPr lang="el-GR" sz="2000" dirty="0" smtClean="0"/>
              <a:t>καθώς και βίντεο  </a:t>
            </a:r>
            <a:r>
              <a:rPr lang="el-GR" sz="2000" dirty="0"/>
              <a:t>για το φυσικό περιβάλλον της Μαϊμούς με τη βοήθεια ενός ενήλικα.</a:t>
            </a:r>
          </a:p>
          <a:p>
            <a:endParaRPr lang="el-GR" sz="2000" dirty="0"/>
          </a:p>
          <a:p>
            <a:endParaRPr lang="el-GR" sz="20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36949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9099" y="708338"/>
            <a:ext cx="994248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/>
              <a:t>Θα θέλατε να φτιάξουμε την ιστορία με το δικό  μας τρόπο;</a:t>
            </a:r>
          </a:p>
          <a:p>
            <a:r>
              <a:rPr lang="el-GR" sz="2400" dirty="0"/>
              <a:t>       α) χρησιμοποιώντας τις εικόνες που ζωγραφίσατε και β) τα τραγούδια και τις μουσικές </a:t>
            </a:r>
            <a:r>
              <a:rPr lang="el-GR" sz="2400" dirty="0" smtClean="0"/>
              <a:t>που βρήκατε</a:t>
            </a:r>
          </a:p>
          <a:p>
            <a:endParaRPr lang="el-GR" sz="2400" dirty="0"/>
          </a:p>
          <a:p>
            <a:r>
              <a:rPr lang="el-GR" sz="3600" b="1" dirty="0" smtClean="0"/>
              <a:t>Παραγόμενο προϊόν-βίντεο</a:t>
            </a:r>
          </a:p>
          <a:p>
            <a:endParaRPr lang="el-GR" sz="2400" dirty="0" smtClean="0"/>
          </a:p>
          <a:p>
            <a:r>
              <a:rPr lang="el-GR" sz="2400" dirty="0" smtClean="0"/>
              <a:t>Το </a:t>
            </a:r>
            <a:r>
              <a:rPr lang="el-GR" sz="2400" dirty="0"/>
              <a:t>παραγόμενο προϊόν </a:t>
            </a:r>
            <a:r>
              <a:rPr lang="el-GR" sz="2400" dirty="0" smtClean="0"/>
              <a:t>(</a:t>
            </a:r>
            <a:r>
              <a:rPr lang="el-GR" sz="2400" dirty="0"/>
              <a:t>βίντεο με ζωγραφιές των παιδιών και </a:t>
            </a:r>
            <a:r>
              <a:rPr lang="el-GR" sz="2400" dirty="0" smtClean="0"/>
              <a:t>τραγούδι</a:t>
            </a:r>
            <a:r>
              <a:rPr lang="en-US" sz="2400" dirty="0" smtClean="0"/>
              <a:t>-</a:t>
            </a:r>
            <a:r>
              <a:rPr lang="el-GR" sz="2400" dirty="0" smtClean="0"/>
              <a:t>χρήση λογισμικού </a:t>
            </a:r>
            <a:r>
              <a:rPr lang="en-US" sz="2400" dirty="0" smtClean="0"/>
              <a:t>Windows Movie Maker</a:t>
            </a:r>
            <a:r>
              <a:rPr lang="el-GR" sz="2400" dirty="0" smtClean="0"/>
              <a:t> </a:t>
            </a:r>
            <a:r>
              <a:rPr lang="el-GR" sz="2400" dirty="0"/>
              <a:t>) χρησιμοποιήθηκε: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ως μέθοδος επικοινωνίας, παρουσίασης, καθοδήγησης και ανατροφοδότησης.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ως εργαλείο εξοικείωσης με την αυτόνομη και δημιουργική μάθηση</a:t>
            </a:r>
            <a:r>
              <a:rPr lang="el-GR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400" dirty="0"/>
          </a:p>
          <a:p>
            <a:r>
              <a:rPr lang="el-GR" sz="2400" dirty="0"/>
              <a:t> 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22527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656" y="239151"/>
            <a:ext cx="1053670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Αξιολόγηση-Συμπεράσματα</a:t>
            </a:r>
            <a:endParaRPr lang="el-GR" sz="4000" dirty="0"/>
          </a:p>
          <a:p>
            <a:r>
              <a:rPr lang="el-GR" sz="2000" dirty="0"/>
              <a:t>Ως προς την σύγχρονη </a:t>
            </a:r>
            <a:r>
              <a:rPr lang="el-GR" sz="2000" dirty="0" err="1" smtClean="0"/>
              <a:t>εξαε</a:t>
            </a:r>
            <a:r>
              <a:rPr lang="el-GR" sz="2000" dirty="0" smtClean="0"/>
              <a:t>:</a:t>
            </a:r>
          </a:p>
          <a:p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Επιτεύχθηκε η </a:t>
            </a:r>
            <a:r>
              <a:rPr lang="el-GR" sz="2000" dirty="0" smtClean="0"/>
              <a:t>επικοινωνία </a:t>
            </a:r>
            <a:r>
              <a:rPr lang="el-GR" sz="2000" dirty="0"/>
              <a:t>και η αλληλεπίδραση με τους </a:t>
            </a:r>
            <a:r>
              <a:rPr lang="el-GR" sz="2000" dirty="0" smtClean="0"/>
              <a:t>μαθητές.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Προήχθησαν δεξιότητες όπως παρατηρητικότητα, </a:t>
            </a:r>
            <a:r>
              <a:rPr lang="el-GR" sz="2000" dirty="0" smtClean="0"/>
              <a:t>ερμηνεία, αφομοίωση </a:t>
            </a:r>
            <a:r>
              <a:rPr lang="el-GR" sz="2000" dirty="0"/>
              <a:t>ήχων, εμπλουτισμός </a:t>
            </a:r>
            <a:r>
              <a:rPr lang="el-GR" sz="2000" dirty="0" smtClean="0"/>
              <a:t>λεξιλογίου κλπ.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Αξιοποιήθηκε η χρήση </a:t>
            </a:r>
            <a:r>
              <a:rPr lang="el-GR" sz="2000" dirty="0" smtClean="0"/>
              <a:t>των ψηφιακών μέσων (βίντεο, φωτογραφία, διαδίκτυο) </a:t>
            </a:r>
            <a:r>
              <a:rPr lang="el-GR" sz="2000" dirty="0"/>
              <a:t>δημιουργικά και </a:t>
            </a:r>
            <a:r>
              <a:rPr lang="el-GR" sz="2000" dirty="0" smtClean="0"/>
              <a:t>κινητοποίησε </a:t>
            </a:r>
            <a:r>
              <a:rPr lang="el-GR" sz="2000" dirty="0"/>
              <a:t>τους μαθητές σε </a:t>
            </a:r>
            <a:r>
              <a:rPr lang="el-GR" sz="2000" dirty="0" smtClean="0"/>
              <a:t>διάφορες δράσεις.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Συνέβαλε στην </a:t>
            </a:r>
            <a:r>
              <a:rPr lang="el-GR" sz="2000" b="1" dirty="0">
                <a:solidFill>
                  <a:srgbClr val="FF0000"/>
                </a:solidFill>
              </a:rPr>
              <a:t>ανατροφοδότηση</a:t>
            </a:r>
            <a:r>
              <a:rPr lang="el-GR" sz="2000" dirty="0"/>
              <a:t> των μελλοντικών δράσεων</a:t>
            </a:r>
            <a:r>
              <a:rPr lang="el-GR" sz="2000" dirty="0" smtClean="0"/>
              <a:t>.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Υπήρξε γνωριμία και εξοικείωση των μαθητών με ένα διαφορετικό τρόπο </a:t>
            </a:r>
            <a:r>
              <a:rPr lang="el-GR" sz="2000" dirty="0" smtClean="0"/>
              <a:t>διδασκαλίας</a:t>
            </a:r>
            <a:r>
              <a:rPr lang="el-GR" sz="2000" dirty="0"/>
              <a:t> </a:t>
            </a:r>
            <a:r>
              <a:rPr lang="el-GR" sz="2000" dirty="0" smtClean="0"/>
              <a:t>(αλλαγή μαθησιακού περιβάλλοντος).</a:t>
            </a:r>
            <a:endParaRPr lang="el-GR" sz="2000" dirty="0"/>
          </a:p>
          <a:p>
            <a:r>
              <a:rPr lang="el-GR" sz="2000" dirty="0"/>
              <a:t> </a:t>
            </a:r>
          </a:p>
          <a:p>
            <a:r>
              <a:rPr lang="el-GR" sz="2000" dirty="0"/>
              <a:t>Ως προς την  </a:t>
            </a:r>
            <a:r>
              <a:rPr lang="el-GR" sz="2000" dirty="0" smtClean="0"/>
              <a:t>ασύγχρονη </a:t>
            </a:r>
            <a:r>
              <a:rPr lang="el-GR" sz="2000" dirty="0" err="1" smtClean="0"/>
              <a:t>εξαε</a:t>
            </a:r>
            <a:r>
              <a:rPr lang="el-GR" sz="2000" dirty="0"/>
              <a:t>:</a:t>
            </a:r>
            <a:endParaRPr lang="el-GR" sz="2000" dirty="0" smtClean="0"/>
          </a:p>
          <a:p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Το εκπαιδευτικό υλικό </a:t>
            </a:r>
            <a:r>
              <a:rPr lang="el-GR" sz="2000" dirty="0" smtClean="0"/>
              <a:t>αξιοποιήθηκε </a:t>
            </a:r>
            <a:r>
              <a:rPr lang="el-GR" sz="2000" dirty="0"/>
              <a:t>από τους </a:t>
            </a:r>
            <a:r>
              <a:rPr lang="el-GR" sz="2000" dirty="0" smtClean="0"/>
              <a:t>μαθητές.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Οι οδηγίες ενίσχυσαν την αλληλεπίδραση εκπαιδευτικού υλικού με τους </a:t>
            </a:r>
            <a:r>
              <a:rPr lang="el-GR" sz="2000" dirty="0" smtClean="0"/>
              <a:t>μαθητές.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Υπήρξε </a:t>
            </a:r>
            <a:r>
              <a:rPr lang="el-GR" sz="2000" dirty="0" smtClean="0"/>
              <a:t>ανατροφοδότηση.</a:t>
            </a:r>
            <a:endParaRPr lang="el-G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000" dirty="0"/>
              <a:t>Ενισχύθηκε η επικοινωνία και η συνεργασία μεταξύ </a:t>
            </a:r>
            <a:r>
              <a:rPr lang="el-GR" sz="2000" dirty="0" smtClean="0"/>
              <a:t>μαθητών-οικογένειας-σχολείου.</a:t>
            </a:r>
          </a:p>
          <a:p>
            <a:pPr lvl="0"/>
            <a:endParaRPr lang="el-GR" sz="2000" dirty="0"/>
          </a:p>
          <a:p>
            <a:r>
              <a:rPr lang="el-G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4773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3944" y="1233829"/>
            <a:ext cx="971155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Προωθήθηκε </a:t>
            </a:r>
            <a:r>
              <a:rPr lang="el-GR" sz="2400" dirty="0"/>
              <a:t>η δημιουργία μιας ‘κοινότητας </a:t>
            </a:r>
            <a:r>
              <a:rPr lang="el-GR" sz="2400" dirty="0" smtClean="0"/>
              <a:t>μάθησης’ υποστηρίζοντας </a:t>
            </a:r>
            <a:r>
              <a:rPr lang="el-GR" sz="2400" dirty="0"/>
              <a:t>τη συνεργατική μάθηση και την ενεργή συναισθηματική, κοινωνική  και διανοητική</a:t>
            </a:r>
          </a:p>
          <a:p>
            <a:r>
              <a:rPr lang="el-GR" sz="2400" dirty="0"/>
              <a:t>εμπλοκή όλων των μελών της (παιδιά, εκπαιδευτικοί, </a:t>
            </a:r>
            <a:r>
              <a:rPr lang="el-GR" sz="2400" dirty="0" smtClean="0"/>
              <a:t>γονείς).</a:t>
            </a:r>
            <a:endParaRPr lang="el-GR" sz="2400" dirty="0"/>
          </a:p>
          <a:p>
            <a:endParaRPr lang="el-GR" sz="2400" dirty="0"/>
          </a:p>
          <a:p>
            <a:r>
              <a:rPr lang="el-GR" sz="2400" dirty="0"/>
              <a:t>Σίγουρα η δια ζώσης μορφή εκπαίδευσης δεν </a:t>
            </a:r>
            <a:r>
              <a:rPr lang="el-GR" sz="2400" dirty="0" smtClean="0"/>
              <a:t>αντικαθίσταται, όμως </a:t>
            </a:r>
            <a:r>
              <a:rPr lang="el-GR" sz="2400" dirty="0"/>
              <a:t>οι παρούσες συνθήκες  ζωής </a:t>
            </a:r>
            <a:r>
              <a:rPr lang="el-GR" sz="2400" dirty="0" smtClean="0"/>
              <a:t>μας </a:t>
            </a:r>
            <a:r>
              <a:rPr lang="el-GR" sz="2400" dirty="0"/>
              <a:t>επέτρεψαν  και μας έδωσαν την δυνατότητα  να γνωρίσουμε  ένα νέο είδος μάθησης αξιοποιώντας τις μαθησιακές πρακτικές και τα εργαλεία Τ.Π.Ε. </a:t>
            </a:r>
            <a:endParaRPr lang="en-US" sz="24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</a:t>
            </a:r>
            <a:endParaRPr lang="el-GR" sz="48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8085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948" y="1493950"/>
            <a:ext cx="971067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ΠΗΓΕΣ: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 smtClean="0"/>
              <a:t>6th </a:t>
            </a:r>
            <a:r>
              <a:rPr lang="en-US" sz="1400" i="1" dirty="0"/>
              <a:t>International Conference in Open &amp; Distance Learning - November 2011, </a:t>
            </a:r>
            <a:r>
              <a:rPr lang="en-US" sz="1400" i="1" dirty="0" err="1"/>
              <a:t>Loutraki</a:t>
            </a:r>
            <a:r>
              <a:rPr lang="en-US" sz="1400" i="1" dirty="0"/>
              <a:t>, Greece – PROCEEDINGS:</a:t>
            </a:r>
            <a:endParaRPr lang="el-GR" sz="1400" dirty="0"/>
          </a:p>
          <a:p>
            <a:r>
              <a:rPr lang="en-US" sz="1400" b="1" dirty="0" smtClean="0"/>
              <a:t>     </a:t>
            </a:r>
            <a:r>
              <a:rPr lang="el-GR" sz="1400" dirty="0" err="1" smtClean="0"/>
              <a:t>Διαδραστικό</a:t>
            </a:r>
            <a:r>
              <a:rPr lang="el-GR" sz="1400" dirty="0" smtClean="0"/>
              <a:t> </a:t>
            </a:r>
            <a:r>
              <a:rPr lang="el-GR" sz="1400" dirty="0"/>
              <a:t>Περιβάλλον μάθησης ‘’ένα γράμμα μια </a:t>
            </a:r>
            <a:r>
              <a:rPr lang="el-GR" sz="1400" dirty="0" err="1"/>
              <a:t>ιστορία’’Μια</a:t>
            </a:r>
            <a:r>
              <a:rPr lang="el-GR" sz="1400" dirty="0"/>
              <a:t> Καινοτόμος Μορφή </a:t>
            </a:r>
            <a:r>
              <a:rPr lang="el-GR" sz="1400" dirty="0" smtClean="0"/>
              <a:t>Εκπαίδευσης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</a:t>
            </a:r>
            <a:r>
              <a:rPr lang="el-GR" sz="1400" dirty="0" smtClean="0"/>
              <a:t> </a:t>
            </a:r>
            <a:r>
              <a:rPr lang="el-GR" sz="1400" dirty="0"/>
              <a:t>(Σοφία </a:t>
            </a:r>
            <a:r>
              <a:rPr lang="en-US" sz="1400" dirty="0" smtClean="0"/>
              <a:t>  </a:t>
            </a:r>
            <a:r>
              <a:rPr lang="el-GR" sz="1400" dirty="0" err="1" smtClean="0"/>
              <a:t>Μαντούβαλου</a:t>
            </a:r>
            <a:r>
              <a:rPr lang="el-GR" sz="1400" dirty="0" smtClean="0"/>
              <a:t>-Αρίσταρχος </a:t>
            </a:r>
            <a:r>
              <a:rPr lang="el-GR" sz="1400" dirty="0" err="1"/>
              <a:t>Παπαδανιήλ</a:t>
            </a:r>
            <a:r>
              <a:rPr lang="el-GR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/>
              <a:t>Πρόγραμμα Σπουδών Νηπιαγωγείου(2014)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/>
              <a:t>ΔΕΠΠΣ </a:t>
            </a:r>
            <a:r>
              <a:rPr lang="el-GR" sz="1400" dirty="0" smtClean="0"/>
              <a:t>Νηπιαγωγείου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400" dirty="0"/>
              <a:t>Παιδαγωγική πλαισίωση της εξ αποστάσεως εκπαίδευσης</a:t>
            </a:r>
          </a:p>
          <a:p>
            <a:r>
              <a:rPr lang="el-GR" sz="1400" u="sng" dirty="0">
                <a:hlinkClick r:id="rId2"/>
              </a:rPr>
              <a:t>https://www.philenews.com/f-me-apopsi/paremvaseis-ston-f/article/908733/paidaggki-plaisiosi-tis-ex-apostaseos-ekpaidefsis</a:t>
            </a:r>
            <a:endParaRPr lang="el-G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linkClick r:id="rId3"/>
              </a:rPr>
              <a:t>http://www.edutv.gr/</a:t>
            </a:r>
            <a:endParaRPr lang="el-GR" sz="1400" dirty="0"/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403508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αξιοποίηση του βίντεο στην </a:t>
            </a:r>
            <a:r>
              <a:rPr lang="el-GR" dirty="0" err="1"/>
              <a:t>ΕξΑΕ</a:t>
            </a:r>
            <a:r>
              <a:rPr lang="el-GR" dirty="0"/>
              <a:t> συνίσταται :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576552"/>
            <a:ext cx="10515600" cy="4855779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Στον  </a:t>
            </a:r>
            <a:r>
              <a:rPr lang="el-GR" dirty="0"/>
              <a:t>σχεδιασμό και υλοποίηση αλληλεπιδραστικών και </a:t>
            </a:r>
            <a:r>
              <a:rPr lang="el-GR" dirty="0" err="1"/>
              <a:t>διαδραστικών</a:t>
            </a:r>
            <a:r>
              <a:rPr lang="el-GR" dirty="0"/>
              <a:t>  δραστηριοτήτων </a:t>
            </a:r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dirty="0"/>
              <a:t>καλλιέργεια κινήτρων για ενεργοποίηση της συμμετοχής.</a:t>
            </a:r>
          </a:p>
          <a:p>
            <a:r>
              <a:rPr lang="el-GR" dirty="0"/>
              <a:t>Στην καλλιέργεια του οπτικοακουστικού </a:t>
            </a:r>
            <a:r>
              <a:rPr lang="el-GR" dirty="0" err="1"/>
              <a:t>εγγραμματισμού</a:t>
            </a:r>
            <a:r>
              <a:rPr lang="el-GR" dirty="0"/>
              <a:t>. </a:t>
            </a:r>
          </a:p>
          <a:p>
            <a:r>
              <a:rPr lang="el-GR" dirty="0"/>
              <a:t>Στην ανάπτυξη και έκφραση  των ιδεών τους μέσα από την τέχνη.  </a:t>
            </a:r>
          </a:p>
          <a:p>
            <a:r>
              <a:rPr lang="el-GR" dirty="0"/>
              <a:t>Στην καλλιέργεια επικοινωνίας και κοινωνικών  δεξιοτήτων.</a:t>
            </a:r>
          </a:p>
          <a:p>
            <a:r>
              <a:rPr lang="el-GR" dirty="0"/>
              <a:t>Στην καλλιέργεια  της </a:t>
            </a:r>
            <a:r>
              <a:rPr lang="el-GR" dirty="0" smtClean="0"/>
              <a:t>φαντασίας, </a:t>
            </a:r>
            <a:r>
              <a:rPr lang="el-GR" dirty="0"/>
              <a:t>της δημιουργικότητας και της κριτικής σκέψης.</a:t>
            </a:r>
          </a:p>
          <a:p>
            <a:r>
              <a:rPr lang="el-GR" dirty="0"/>
              <a:t>Στην αξιοποίηση των προηγούμενων γνώσεων και εμπειριών των μαθητών/τριών και σύνδεση των νέων πληροφοριών με τις προϋπάρχουσες γνώσεις.</a:t>
            </a:r>
          </a:p>
          <a:p>
            <a:r>
              <a:rPr lang="el-GR" dirty="0"/>
              <a:t>Στην ενθάρρυνση  προς  την αναζήτηση και πρόσβαση σε πόρους, </a:t>
            </a:r>
            <a:r>
              <a:rPr lang="el-GR" dirty="0" smtClean="0"/>
              <a:t>όπως </a:t>
            </a:r>
            <a:r>
              <a:rPr lang="el-GR" dirty="0"/>
              <a:t>η Εκπαιδευτική Ραδιοτηλεόραση, </a:t>
            </a:r>
            <a:r>
              <a:rPr lang="el-GR" dirty="0" smtClean="0"/>
              <a:t>το </a:t>
            </a:r>
            <a:r>
              <a:rPr lang="el-GR" dirty="0"/>
              <a:t>«</a:t>
            </a:r>
            <a:r>
              <a:rPr lang="el-GR" dirty="0" err="1"/>
              <a:t>Φωτόδεντρο</a:t>
            </a:r>
            <a:r>
              <a:rPr lang="el-GR" dirty="0"/>
              <a:t>», το ψηφιακό Αρχείο της ΕΡΤ, η ψηφιακή βιβλιοθήκη, Μουσεία κλπ.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1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5414" y="913672"/>
            <a:ext cx="946901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Τα κριτήρια επιλογής </a:t>
            </a:r>
            <a:r>
              <a:rPr lang="el-GR" sz="2400" b="1" dirty="0" smtClean="0"/>
              <a:t>του </a:t>
            </a:r>
            <a:r>
              <a:rPr lang="el-GR" sz="2400" b="1" dirty="0"/>
              <a:t>βίντεο</a:t>
            </a:r>
            <a:r>
              <a:rPr lang="el-GR" sz="2400" b="1" dirty="0" smtClean="0"/>
              <a:t>:</a:t>
            </a:r>
          </a:p>
          <a:p>
            <a:endParaRPr lang="el-GR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/>
              <a:t>Η επιλογή του </a:t>
            </a:r>
            <a:r>
              <a:rPr lang="el-GR" sz="2400" dirty="0" smtClean="0"/>
              <a:t>βίντεο </a:t>
            </a:r>
            <a:r>
              <a:rPr lang="el-GR" sz="2400" dirty="0"/>
              <a:t>συνδέεται με τους στόχους του </a:t>
            </a:r>
            <a:r>
              <a:rPr lang="el-GR" sz="2400" dirty="0" smtClean="0"/>
              <a:t>Π.Σ</a:t>
            </a:r>
            <a:r>
              <a:rPr lang="el-GR" sz="2400" dirty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Άντληση </a:t>
            </a:r>
            <a:r>
              <a:rPr lang="el-GR" sz="2400" dirty="0"/>
              <a:t>υλικού από </a:t>
            </a:r>
            <a:r>
              <a:rPr lang="el-GR" sz="2400" dirty="0" smtClean="0"/>
              <a:t>έγκυρο αποθετήριο (Εκπαιδευτική τηλεόραση).</a:t>
            </a:r>
            <a:endParaRPr lang="el-GR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/>
              <a:t>Κ</a:t>
            </a:r>
            <a:r>
              <a:rPr lang="el-GR" sz="2400" dirty="0" smtClean="0"/>
              <a:t>ατάλληλο </a:t>
            </a:r>
            <a:r>
              <a:rPr lang="el-GR" sz="2400" dirty="0"/>
              <a:t>για το ηλικιακό </a:t>
            </a:r>
            <a:r>
              <a:rPr lang="el-GR" sz="2400" dirty="0" smtClean="0"/>
              <a:t>επίπεδο </a:t>
            </a:r>
            <a:r>
              <a:rPr lang="el-GR" sz="2400" dirty="0"/>
              <a:t>των </a:t>
            </a:r>
            <a:r>
              <a:rPr lang="el-GR" sz="2400" dirty="0" smtClean="0"/>
              <a:t>μαθητών/τριών.</a:t>
            </a:r>
            <a:endParaRPr lang="el-GR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Κινητοποίηση μαθητών.</a:t>
            </a:r>
            <a:endParaRPr lang="el-GR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400" dirty="0" smtClean="0"/>
              <a:t>Διάρκεια </a:t>
            </a:r>
            <a:r>
              <a:rPr lang="el-GR" sz="2400" dirty="0"/>
              <a:t>λιγότερη από 10 </a:t>
            </a:r>
            <a:r>
              <a:rPr lang="el-GR" sz="2400" dirty="0" smtClean="0"/>
              <a:t>λεπτά.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0628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96730" y="479087"/>
            <a:ext cx="9849491" cy="568523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sz="2800" b="1" dirty="0">
                <a:solidFill>
                  <a:prstClr val="black"/>
                </a:solidFill>
              </a:rPr>
              <a:t>Εκπαιδευτικές τεχνικές που χρησιμοποιήθηκαν: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l-GR" sz="2200" dirty="0">
              <a:solidFill>
                <a:prstClr val="black"/>
              </a:solidFill>
            </a:endParaRP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prstClr val="black"/>
                </a:solidFill>
              </a:rPr>
              <a:t>Μάθηση μέσω τέχνης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prstClr val="black"/>
                </a:solidFill>
              </a:rPr>
              <a:t>Διάλογος με έναυσμα την προβολή ενός βίντεο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prstClr val="black"/>
                </a:solidFill>
              </a:rPr>
              <a:t>Ερωτήσεις ανοιχτού τύπου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200" dirty="0">
                <a:solidFill>
                  <a:prstClr val="black"/>
                </a:solidFill>
              </a:rPr>
              <a:t>Αξιολόγηση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l-GR" sz="22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sz="2200" dirty="0">
                <a:solidFill>
                  <a:prstClr val="black"/>
                </a:solidFill>
              </a:rPr>
              <a:t>Η μεθοδολογία που ακολουθήθηκε στη σύγχρονη είναι η </a:t>
            </a:r>
            <a:r>
              <a:rPr lang="el-GR" sz="2200" dirty="0" err="1" smtClean="0">
                <a:solidFill>
                  <a:prstClr val="black"/>
                </a:solidFill>
              </a:rPr>
              <a:t>ομαδοσυνεργατική</a:t>
            </a:r>
            <a:r>
              <a:rPr lang="el-GR" sz="2200" dirty="0" smtClean="0">
                <a:solidFill>
                  <a:prstClr val="black"/>
                </a:solidFill>
              </a:rPr>
              <a:t>, </a:t>
            </a:r>
            <a:r>
              <a:rPr lang="el-GR" sz="2200" dirty="0">
                <a:solidFill>
                  <a:prstClr val="black"/>
                </a:solidFill>
              </a:rPr>
              <a:t>ενώ στη ασύγχρονη η συνεργατική και η διερευνητική.</a:t>
            </a:r>
          </a:p>
          <a:p>
            <a:pPr marL="285750" lvl="0" indent="-28575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l-GR" sz="2200" dirty="0">
              <a:solidFill>
                <a:prstClr val="black"/>
              </a:solidFill>
            </a:endParaRPr>
          </a:p>
          <a:p>
            <a:pPr marL="68580" indent="0">
              <a:buNone/>
            </a:pPr>
            <a:r>
              <a:rPr lang="el-GR" sz="2200" b="1" dirty="0" smtClean="0"/>
              <a:t>Αριθμός </a:t>
            </a:r>
            <a:r>
              <a:rPr lang="el-GR" sz="2200" b="1" dirty="0"/>
              <a:t>συμμετεχόντων  στη σύγχρονη </a:t>
            </a:r>
            <a:r>
              <a:rPr lang="el-GR" sz="2200" dirty="0" err="1" smtClean="0"/>
              <a:t>Εξαε</a:t>
            </a:r>
            <a:r>
              <a:rPr lang="el-GR" sz="2200" dirty="0"/>
              <a:t>: 11 (8 νήπια και 3 </a:t>
            </a:r>
            <a:r>
              <a:rPr lang="el-GR" sz="2200" dirty="0" err="1"/>
              <a:t>προνήπια</a:t>
            </a:r>
            <a:r>
              <a:rPr lang="el-GR" sz="2200" dirty="0"/>
              <a:t>.)</a:t>
            </a:r>
          </a:p>
          <a:p>
            <a:pPr marL="68580" indent="0">
              <a:buNone/>
            </a:pPr>
            <a:r>
              <a:rPr lang="el-GR" sz="2200" dirty="0"/>
              <a:t>Δημιουργία 2 τμημάτων.</a:t>
            </a:r>
          </a:p>
          <a:p>
            <a:pPr marL="68580" indent="0">
              <a:buNone/>
            </a:pPr>
            <a:r>
              <a:rPr lang="el-GR" sz="2200" b="1" dirty="0"/>
              <a:t>Αριθμός συμμετεχόντων στην ασύγχρονη </a:t>
            </a:r>
            <a:r>
              <a:rPr lang="el-GR" sz="2200" b="1" dirty="0" err="1" smtClean="0"/>
              <a:t>Εξ</a:t>
            </a:r>
            <a:r>
              <a:rPr lang="el-GR" sz="2200" dirty="0" err="1" smtClean="0"/>
              <a:t>αε</a:t>
            </a:r>
            <a:r>
              <a:rPr lang="el-GR" sz="2200" dirty="0"/>
              <a:t>: 22 νήπια και </a:t>
            </a:r>
            <a:r>
              <a:rPr lang="el-GR" sz="2200" dirty="0" err="1"/>
              <a:t>προνήπια</a:t>
            </a:r>
            <a:r>
              <a:rPr lang="el-GR" sz="2200" dirty="0"/>
              <a:t>.</a:t>
            </a:r>
            <a:endParaRPr lang="el-GR" sz="2200" dirty="0" smtClean="0">
              <a:solidFill>
                <a:prstClr val="black"/>
              </a:solidFill>
            </a:endParaRPr>
          </a:p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23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566" y="453562"/>
            <a:ext cx="877266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/>
              <a:t>Εκπαιδευτικά μέσα/υλικά</a:t>
            </a:r>
            <a:r>
              <a:rPr lang="el-GR" sz="3600" dirty="0" smtClean="0"/>
              <a:t>:</a:t>
            </a:r>
          </a:p>
          <a:p>
            <a:endParaRPr lang="el-G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dirty="0"/>
              <a:t>Προβολή </a:t>
            </a:r>
            <a:r>
              <a:rPr lang="el-GR" sz="2800" dirty="0" smtClean="0"/>
              <a:t>βίντεο  </a:t>
            </a:r>
            <a:r>
              <a:rPr lang="el-GR" sz="2800" dirty="0"/>
              <a:t>(σύγχρονη </a:t>
            </a:r>
            <a:r>
              <a:rPr lang="el-GR" sz="2800" dirty="0" err="1"/>
              <a:t>εξαε</a:t>
            </a:r>
            <a:r>
              <a:rPr lang="el-GR" sz="28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dirty="0" err="1"/>
              <a:t>Xρήση</a:t>
            </a:r>
            <a:r>
              <a:rPr lang="el-GR" sz="2800" dirty="0"/>
              <a:t> εργαλείων </a:t>
            </a:r>
            <a:r>
              <a:rPr lang="en-US" sz="2800" dirty="0"/>
              <a:t>web</a:t>
            </a:r>
            <a:r>
              <a:rPr lang="el-GR" sz="2800" dirty="0"/>
              <a:t> 2.0 (ασύγχρονη </a:t>
            </a:r>
            <a:r>
              <a:rPr lang="el-GR" sz="2800" dirty="0" err="1"/>
              <a:t>εξαε</a:t>
            </a:r>
            <a:r>
              <a:rPr lang="el-GR" sz="28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dirty="0"/>
              <a:t>Χρήση </a:t>
            </a:r>
            <a:r>
              <a:rPr lang="el-GR" sz="2800" dirty="0" smtClean="0"/>
              <a:t>ψηφιακού μέσου </a:t>
            </a:r>
            <a:r>
              <a:rPr lang="el-GR" sz="2800" dirty="0"/>
              <a:t>(ασύγχρονη </a:t>
            </a:r>
            <a:r>
              <a:rPr lang="el-GR" sz="2800" dirty="0" err="1"/>
              <a:t>εξαε</a:t>
            </a:r>
            <a:r>
              <a:rPr lang="el-GR" sz="28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800" dirty="0" smtClean="0"/>
              <a:t>Χαρτί </a:t>
            </a:r>
            <a:r>
              <a:rPr lang="el-GR" sz="2800" dirty="0"/>
              <a:t>, μαρκαδόροι (ασύγχρονη </a:t>
            </a:r>
            <a:r>
              <a:rPr lang="el-GR" sz="2800" dirty="0" err="1"/>
              <a:t>εξαε</a:t>
            </a:r>
            <a:r>
              <a:rPr lang="el-GR" sz="2800" dirty="0" smtClean="0"/>
              <a:t>)</a:t>
            </a:r>
          </a:p>
          <a:p>
            <a:endParaRPr lang="el-GR" sz="2800" dirty="0"/>
          </a:p>
          <a:p>
            <a:r>
              <a:rPr lang="el-GR" sz="3200" b="1" dirty="0" smtClean="0"/>
              <a:t>Τι </a:t>
            </a:r>
            <a:r>
              <a:rPr lang="el-GR" sz="3200" b="1" dirty="0"/>
              <a:t>έχει προηγηθεί πριν την τηλεδιάσκεψη</a:t>
            </a:r>
            <a:r>
              <a:rPr lang="el-GR" sz="3200" b="1" dirty="0" smtClean="0"/>
              <a:t>:</a:t>
            </a:r>
          </a:p>
          <a:p>
            <a:endParaRPr lang="el-GR" sz="28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Διαμόρφωση του Παιδαγωγικού Πλαισίου από τη νηπιαγωγό (τι θέλουμε να γνωρίζει το παιδί αλλά και οι γονείς που λειτουργούν ως τεχνική υποστήριξη</a:t>
            </a:r>
            <a:r>
              <a:rPr lang="el-GR" sz="2800" dirty="0" smtClean="0"/>
              <a:t>).</a:t>
            </a:r>
            <a:endParaRPr lang="el-GR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Έ</a:t>
            </a:r>
            <a:r>
              <a:rPr lang="el-GR" sz="2800" dirty="0" smtClean="0"/>
              <a:t>μφαση </a:t>
            </a:r>
            <a:r>
              <a:rPr lang="el-GR" sz="2800" dirty="0"/>
              <a:t>στην επικοινωνία και </a:t>
            </a:r>
            <a:r>
              <a:rPr lang="el-GR" sz="2800" dirty="0" smtClean="0"/>
              <a:t>αλληλεπίδραση.</a:t>
            </a:r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38205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6777" y="578212"/>
            <a:ext cx="965246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Στόχοι του </a:t>
            </a:r>
            <a:r>
              <a:rPr lang="el-GR" sz="4000" b="1" dirty="0" smtClean="0"/>
              <a:t>επιλεγμένου βίντεο </a:t>
            </a:r>
            <a:r>
              <a:rPr lang="el-GR" sz="4000" b="1" dirty="0"/>
              <a:t>για τον εκπαιδευτικό:</a:t>
            </a:r>
          </a:p>
          <a:p>
            <a:endParaRPr lang="el-GR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Δημιουργική χρήση και αξιοποίηση του βίντεο στην ΕΞΑΕ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 smtClean="0"/>
              <a:t>Κινητοποίηση </a:t>
            </a:r>
            <a:r>
              <a:rPr lang="el-GR" sz="2800" dirty="0"/>
              <a:t>και ενίσχυση  της προσοχής του μαθητή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 smtClean="0"/>
              <a:t>Ενθάρρυνση </a:t>
            </a:r>
            <a:r>
              <a:rPr lang="el-GR" sz="2800" dirty="0"/>
              <a:t>της δημιουργικής σκέψης  των παιδιών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Αξιοποίηση του λεξιλογίου του βίντεο για γλωσσικές δραστηριότητες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sz="2800" dirty="0"/>
              <a:t>Δυνατότητες διαθεματικής προσέγγισης</a:t>
            </a:r>
          </a:p>
          <a:p>
            <a:endParaRPr lang="el-GR" sz="2000" b="1" dirty="0" smtClean="0"/>
          </a:p>
          <a:p>
            <a:endParaRPr lang="el-GR" sz="2000" b="1" dirty="0" smtClean="0"/>
          </a:p>
          <a:p>
            <a:pPr lvl="0"/>
            <a:endParaRPr lang="el-GR" sz="2000" dirty="0"/>
          </a:p>
          <a:p>
            <a:pPr lvl="0"/>
            <a:endParaRPr lang="el-GR" dirty="0"/>
          </a:p>
          <a:p>
            <a:r>
              <a:rPr lang="el-G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47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00766" y="566670"/>
            <a:ext cx="9798158" cy="5581882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l-GR" sz="2800" b="1" dirty="0">
                <a:solidFill>
                  <a:prstClr val="black"/>
                </a:solidFill>
              </a:rPr>
              <a:t>Μαθησιακοί στόχοι του επιλεγμένου βίντεο για το μαθητή: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l-GR" sz="2800" b="1" dirty="0">
              <a:solidFill>
                <a:prstClr val="black"/>
              </a:solidFill>
            </a:endParaRP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Παιγνιώδης ενασχόληση και αφομοίωση των ήχων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prstClr val="black"/>
                </a:solidFill>
              </a:rPr>
              <a:t>Ανάπτυξη </a:t>
            </a:r>
            <a:r>
              <a:rPr lang="el-GR" sz="2800" dirty="0">
                <a:solidFill>
                  <a:prstClr val="black"/>
                </a:solidFill>
              </a:rPr>
              <a:t>της φωνολογικής και της </a:t>
            </a:r>
            <a:r>
              <a:rPr lang="el-GR" sz="2800" dirty="0" err="1">
                <a:solidFill>
                  <a:prstClr val="black"/>
                </a:solidFill>
              </a:rPr>
              <a:t>φωνημικής</a:t>
            </a:r>
            <a:r>
              <a:rPr lang="el-GR" sz="2800" dirty="0">
                <a:solidFill>
                  <a:prstClr val="black"/>
                </a:solidFill>
              </a:rPr>
              <a:t> επίγνωσης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Ανάπτυξη της παρατηρητικότητας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Εμπλουτισμός του λεξιλογίου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800" dirty="0" smtClean="0">
                <a:solidFill>
                  <a:prstClr val="black"/>
                </a:solidFill>
              </a:rPr>
              <a:t>Ενίσχυση </a:t>
            </a:r>
            <a:r>
              <a:rPr lang="el-GR" sz="2800" dirty="0">
                <a:solidFill>
                  <a:prstClr val="black"/>
                </a:solidFill>
              </a:rPr>
              <a:t>της αίσθησης του γραπτού λόγου και  αντίληψη της φοράς της γραφής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Αντίληψη </a:t>
            </a:r>
            <a:r>
              <a:rPr lang="el-GR" sz="2800" dirty="0" smtClean="0">
                <a:solidFill>
                  <a:prstClr val="black"/>
                </a:solidFill>
              </a:rPr>
              <a:t>της </a:t>
            </a:r>
            <a:r>
              <a:rPr lang="el-GR" sz="2800" dirty="0">
                <a:solidFill>
                  <a:prstClr val="black"/>
                </a:solidFill>
              </a:rPr>
              <a:t>φωνής μέσα στη λέξη</a:t>
            </a:r>
          </a:p>
          <a:p>
            <a:pPr lvl="0" indent="-3429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Διαθεματική  προσέγγιση της </a:t>
            </a:r>
            <a:r>
              <a:rPr lang="el-GR" sz="2800" dirty="0" smtClean="0">
                <a:solidFill>
                  <a:prstClr val="black"/>
                </a:solidFill>
              </a:rPr>
              <a:t>γνώσης(γλώσσα, μαθηματικά, περιβάλλον</a:t>
            </a:r>
            <a:r>
              <a:rPr lang="el-GR" sz="2800" dirty="0">
                <a:solidFill>
                  <a:prstClr val="black"/>
                </a:solidFill>
              </a:rPr>
              <a:t>, </a:t>
            </a:r>
            <a:r>
              <a:rPr lang="el-GR" sz="2800" dirty="0" smtClean="0">
                <a:solidFill>
                  <a:prstClr val="black"/>
                </a:solidFill>
              </a:rPr>
              <a:t>εικαστικά </a:t>
            </a:r>
            <a:r>
              <a:rPr lang="el-GR" sz="2800" dirty="0">
                <a:solidFill>
                  <a:prstClr val="black"/>
                </a:solidFill>
              </a:rPr>
              <a:t>κλπ</a:t>
            </a:r>
            <a:r>
              <a:rPr lang="el-GR" sz="2800" dirty="0" smtClean="0">
                <a:solidFill>
                  <a:prstClr val="black"/>
                </a:solidFill>
              </a:rPr>
              <a:t>) </a:t>
            </a:r>
            <a:endParaRPr lang="el-GR" sz="2800" b="1" dirty="0">
              <a:solidFill>
                <a:prstClr val="black"/>
              </a:solidFill>
            </a:endParaRP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5767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56290" y="520262"/>
            <a:ext cx="933318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l-GR" sz="4000" b="1" dirty="0">
                <a:solidFill>
                  <a:prstClr val="black"/>
                </a:solidFill>
              </a:rPr>
              <a:t>1</a:t>
            </a:r>
            <a:r>
              <a:rPr lang="el-GR" sz="4000" b="1" baseline="30000" dirty="0">
                <a:solidFill>
                  <a:prstClr val="black"/>
                </a:solidFill>
              </a:rPr>
              <a:t>η</a:t>
            </a:r>
            <a:r>
              <a:rPr lang="el-GR" sz="4000" b="1" dirty="0">
                <a:solidFill>
                  <a:prstClr val="black"/>
                </a:solidFill>
              </a:rPr>
              <a:t> </a:t>
            </a:r>
            <a:r>
              <a:rPr lang="el-GR" sz="4000" b="1" dirty="0" err="1">
                <a:solidFill>
                  <a:prstClr val="black"/>
                </a:solidFill>
              </a:rPr>
              <a:t>Τηλεσυνάντηση</a:t>
            </a:r>
            <a:r>
              <a:rPr lang="el-GR" sz="4000" b="1" dirty="0">
                <a:solidFill>
                  <a:prstClr val="black"/>
                </a:solidFill>
              </a:rPr>
              <a:t>       </a:t>
            </a:r>
            <a:endParaRPr lang="el-GR" sz="4000" b="1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l-GR" sz="2800" dirty="0" smtClean="0">
                <a:solidFill>
                  <a:prstClr val="black"/>
                </a:solidFill>
              </a:rPr>
              <a:t>Χρονική </a:t>
            </a:r>
            <a:r>
              <a:rPr lang="el-GR" sz="2800" dirty="0">
                <a:solidFill>
                  <a:prstClr val="black"/>
                </a:solidFill>
              </a:rPr>
              <a:t>διάρκεια 20 λεπτά </a:t>
            </a:r>
          </a:p>
          <a:p>
            <a:pPr lvl="0">
              <a:lnSpc>
                <a:spcPct val="150000"/>
              </a:lnSpc>
            </a:pPr>
            <a:r>
              <a:rPr lang="el-GR" sz="2800" dirty="0" smtClean="0">
                <a:solidFill>
                  <a:prstClr val="black"/>
                </a:solidFill>
              </a:rPr>
              <a:t>Τα </a:t>
            </a:r>
            <a:r>
              <a:rPr lang="el-GR" sz="2800" dirty="0">
                <a:solidFill>
                  <a:prstClr val="black"/>
                </a:solidFill>
              </a:rPr>
              <a:t>βήματα που ακολουθήθηκαν: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Επικοινωνία-αλληλεπίδραση.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Ενεργοποίηση της συμμετοχής των μαθητών.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Προβολή του βίντεο (διάρκεια 5 λεπτά</a:t>
            </a:r>
            <a:r>
              <a:rPr lang="el-GR" sz="2800" dirty="0" smtClean="0">
                <a:solidFill>
                  <a:prstClr val="black"/>
                </a:solidFill>
              </a:rPr>
              <a:t>)</a:t>
            </a:r>
            <a:endParaRPr lang="el-GR" sz="2800" b="1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solidFill>
                  <a:prstClr val="black"/>
                </a:solidFill>
              </a:rPr>
              <a:t>Ολοκλήρωση της </a:t>
            </a:r>
            <a:r>
              <a:rPr lang="el-GR" sz="2800" dirty="0" err="1">
                <a:solidFill>
                  <a:prstClr val="black"/>
                </a:solidFill>
              </a:rPr>
              <a:t>τηλεσυνάντησης</a:t>
            </a:r>
            <a:r>
              <a:rPr lang="el-GR" sz="28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889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727</TotalTime>
  <Words>1117</Words>
  <Application>Microsoft Office PowerPoint</Application>
  <PresentationFormat>Ευρεία οθόνη</PresentationFormat>
  <Paragraphs>213</Paragraphs>
  <Slides>25</Slides>
  <Notes>0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 2</vt:lpstr>
      <vt:lpstr>Austin</vt:lpstr>
      <vt:lpstr>       “Η μικρή Μαϊμού ταξιδεύει με τη φωνούλα  «μ»”     (από το πολυμεσικό πακέτο μάθησης  “Ένα γράμμα μια ιστορία’’) </vt:lpstr>
      <vt:lpstr>Παρουσίαση του PowerPoint</vt:lpstr>
      <vt:lpstr>Η αξιοποίηση του βίντεο στην ΕξΑΕ συνίσταται :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θεματικής ενότητας: ‘’Η μικρή Μαϊμού ταξιδεύει με τη φωνούλα &lt;&lt; μ &gt;&gt; ‘’</dc:title>
  <dc:creator>KALH</dc:creator>
  <cp:lastModifiedBy>KALH</cp:lastModifiedBy>
  <cp:revision>71</cp:revision>
  <dcterms:created xsi:type="dcterms:W3CDTF">2020-06-11T15:59:54Z</dcterms:created>
  <dcterms:modified xsi:type="dcterms:W3CDTF">2020-07-07T17:15:32Z</dcterms:modified>
</cp:coreProperties>
</file>